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700" r:id="rId4"/>
    <p:sldId id="701" r:id="rId5"/>
    <p:sldId id="702" r:id="rId6"/>
    <p:sldId id="703" r:id="rId7"/>
    <p:sldId id="710" r:id="rId8"/>
    <p:sldId id="711" r:id="rId9"/>
    <p:sldId id="706" r:id="rId10"/>
    <p:sldId id="707" r:id="rId11"/>
    <p:sldId id="709" r:id="rId12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mplate" initials="t" lastIdx="1" clrIdx="0">
    <p:extLst>
      <p:ext uri="{19B8F6BF-5375-455C-9EA6-DF929625EA0E}">
        <p15:presenceInfo xmlns:p15="http://schemas.microsoft.com/office/powerpoint/2012/main" userId="templat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BA371A-A624-4340-9093-6E0BC2FF7F8F}" type="datetimeFigureOut">
              <a:rPr lang="de-DE" smtClean="0"/>
              <a:t>22.02.2023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8C50D4-D970-4824-BCCF-024759EFE2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4046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0938" cy="3722688"/>
          </a:xfrm>
          <a:prstGeom prst="rect">
            <a:avLst/>
          </a:prstGeom>
        </p:spPr>
      </p:sp>
      <p:sp>
        <p:nvSpPr>
          <p:cNvPr id="305" name="PlaceHolder 2"/>
          <p:cNvSpPr>
            <a:spLocks noGrp="1"/>
          </p:cNvSpPr>
          <p:nvPr>
            <p:ph type="body"/>
          </p:nvPr>
        </p:nvSpPr>
        <p:spPr>
          <a:xfrm>
            <a:off x="679302" y="4715850"/>
            <a:ext cx="5437518" cy="4465148"/>
          </a:xfrm>
          <a:prstGeom prst="rect">
            <a:avLst/>
          </a:prstGeom>
        </p:spPr>
        <p:txBody>
          <a:bodyPr lIns="91319" tIns="45833" rIns="91319" bIns="45833">
            <a:noAutofit/>
          </a:bodyPr>
          <a:lstStyle/>
          <a:p>
            <a:endParaRPr lang="de-DE" sz="1900" spc="-1">
              <a:latin typeface="Arial"/>
            </a:endParaRPr>
          </a:p>
        </p:txBody>
      </p:sp>
      <p:sp>
        <p:nvSpPr>
          <p:cNvPr id="306" name="CustomShape 3"/>
          <p:cNvSpPr/>
          <p:nvPr/>
        </p:nvSpPr>
        <p:spPr>
          <a:xfrm>
            <a:off x="3849838" y="9428209"/>
            <a:ext cx="2944906" cy="49546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319" tIns="45833" rIns="91319" bIns="45833" anchor="b">
            <a:noAutofit/>
          </a:bodyPr>
          <a:lstStyle/>
          <a:p>
            <a:pPr algn="r">
              <a:lnSpc>
                <a:spcPct val="100000"/>
              </a:lnSpc>
            </a:pPr>
            <a:fld id="{FD5D8176-5416-4650-9269-070D45826D7C}" type="slidenum">
              <a:rPr lang="de-DE" sz="1200" spc="-1">
                <a:solidFill>
                  <a:srgbClr val="000000"/>
                </a:solidFill>
              </a:rPr>
              <a:t>1</a:t>
            </a:fld>
            <a:endParaRPr lang="de-DE" sz="1200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A1399-A45C-4F2A-969C-CA403874BD88}" type="datetimeFigureOut">
              <a:rPr lang="de-DE" smtClean="0"/>
              <a:t>22.02.2023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AF554-E873-4A1C-842B-41CB385AE2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6914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A1399-A45C-4F2A-969C-CA403874BD88}" type="datetimeFigureOut">
              <a:rPr lang="de-DE" smtClean="0"/>
              <a:t>22.02.2023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AF554-E873-4A1C-842B-41CB385AE2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2568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A1399-A45C-4F2A-969C-CA403874BD88}" type="datetimeFigureOut">
              <a:rPr lang="de-DE" smtClean="0"/>
              <a:t>22.02.2023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AF554-E873-4A1C-842B-41CB385AE2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7221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A1399-A45C-4F2A-969C-CA403874BD88}" type="datetimeFigureOut">
              <a:rPr lang="de-DE" smtClean="0"/>
              <a:t>22.02.2023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AF554-E873-4A1C-842B-41CB385AE2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8222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A1399-A45C-4F2A-969C-CA403874BD88}" type="datetimeFigureOut">
              <a:rPr lang="de-DE" smtClean="0"/>
              <a:t>22.02.2023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AF554-E873-4A1C-842B-41CB385AE2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2989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A1399-A45C-4F2A-969C-CA403874BD88}" type="datetimeFigureOut">
              <a:rPr lang="de-DE" smtClean="0"/>
              <a:t>22.02.2023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AF554-E873-4A1C-842B-41CB385AE2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710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A1399-A45C-4F2A-969C-CA403874BD88}" type="datetimeFigureOut">
              <a:rPr lang="de-DE" smtClean="0"/>
              <a:t>22.02.2023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AF554-E873-4A1C-842B-41CB385AE2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6625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A1399-A45C-4F2A-969C-CA403874BD88}" type="datetimeFigureOut">
              <a:rPr lang="de-DE" smtClean="0"/>
              <a:t>22.02.2023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AF554-E873-4A1C-842B-41CB385AE2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0314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A1399-A45C-4F2A-969C-CA403874BD88}" type="datetimeFigureOut">
              <a:rPr lang="de-DE" smtClean="0"/>
              <a:t>22.02.2023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AF554-E873-4A1C-842B-41CB385AE2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0743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A1399-A45C-4F2A-969C-CA403874BD88}" type="datetimeFigureOut">
              <a:rPr lang="de-DE" smtClean="0"/>
              <a:t>22.02.2023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AF554-E873-4A1C-842B-41CB385AE2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9776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A1399-A45C-4F2A-969C-CA403874BD88}" type="datetimeFigureOut">
              <a:rPr lang="de-DE" smtClean="0"/>
              <a:t>22.02.2023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AF554-E873-4A1C-842B-41CB385AE2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8079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A1399-A45C-4F2A-969C-CA403874BD88}" type="datetimeFigureOut">
              <a:rPr lang="de-DE" smtClean="0"/>
              <a:t>22.02.2023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AF554-E873-4A1C-842B-41CB385AE2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964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m.demant@bbswinsen.de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1475640" y="3140968"/>
            <a:ext cx="6399360" cy="261507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de-DE" sz="3200" b="1" strike="noStrike" spc="-1" dirty="0">
                <a:solidFill>
                  <a:srgbClr val="1F497D"/>
                </a:solidFill>
                <a:latin typeface="Calibri"/>
                <a:ea typeface="DejaVu Sans"/>
              </a:rPr>
              <a:t>Herzlich willkommen zur </a:t>
            </a:r>
            <a:r>
              <a:rPr lang="de-DE" sz="3200" b="1" spc="-1" dirty="0">
                <a:solidFill>
                  <a:srgbClr val="1F497D"/>
                </a:solidFill>
                <a:latin typeface="Calibri"/>
              </a:rPr>
              <a:t>Informationsveranstaltung</a:t>
            </a:r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de-DE" sz="3200" b="1" spc="-1" dirty="0">
                <a:solidFill>
                  <a:srgbClr val="1F497D"/>
                </a:solidFill>
                <a:latin typeface="Calibri"/>
              </a:rPr>
              <a:t>Quereinstieg in die Pflegeassistenz</a:t>
            </a:r>
          </a:p>
          <a:p>
            <a:pPr algn="ctr">
              <a:lnSpc>
                <a:spcPct val="100000"/>
              </a:lnSpc>
              <a:spcBef>
                <a:spcPts val="879"/>
              </a:spcBef>
            </a:pPr>
            <a:endParaRPr lang="de-DE" sz="4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endParaRPr lang="de-DE" sz="4400" b="0" strike="noStrike" spc="-1" dirty="0">
              <a:latin typeface="Arial"/>
            </a:endParaRPr>
          </a:p>
        </p:txBody>
      </p:sp>
      <p:pic>
        <p:nvPicPr>
          <p:cNvPr id="83" name="Grafik 5"/>
          <p:cNvPicPr/>
          <p:nvPr/>
        </p:nvPicPr>
        <p:blipFill>
          <a:blip r:embed="rId3"/>
          <a:stretch/>
        </p:blipFill>
        <p:spPr>
          <a:xfrm>
            <a:off x="6084168" y="116632"/>
            <a:ext cx="2304256" cy="2376264"/>
          </a:xfrm>
          <a:prstGeom prst="rect">
            <a:avLst/>
          </a:prstGeom>
          <a:ln>
            <a:noFill/>
          </a:ln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099B7702-DC72-4FD6-8DB2-AC456607E4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548681"/>
            <a:ext cx="3672408" cy="1396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173404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5" name="CustomShape 2"/>
          <p:cNvSpPr/>
          <p:nvPr/>
        </p:nvSpPr>
        <p:spPr>
          <a:xfrm>
            <a:off x="457200" y="1458809"/>
            <a:ext cx="8228160" cy="49211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7000"/>
          </a:bodyPr>
          <a:lstStyle/>
          <a:p>
            <a:pPr marL="144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</a:pPr>
            <a:r>
              <a:rPr lang="de-DE" sz="2600" b="0" u="sng" strike="noStrike" spc="-1" dirty="0">
                <a:solidFill>
                  <a:srgbClr val="376092"/>
                </a:solidFill>
                <a:latin typeface="Verdana"/>
              </a:rPr>
              <a:t>Anmeldung</a:t>
            </a:r>
            <a:r>
              <a:rPr lang="de-DE" sz="2600" b="0" strike="noStrike" spc="-1" dirty="0">
                <a:solidFill>
                  <a:srgbClr val="376092"/>
                </a:solidFill>
                <a:latin typeface="Verdana"/>
              </a:rPr>
              <a:t>:</a:t>
            </a:r>
          </a:p>
          <a:p>
            <a:pPr marL="144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</a:pPr>
            <a:r>
              <a:rPr lang="de-DE" sz="2100" b="0" strike="noStrike" spc="-1" dirty="0">
                <a:solidFill>
                  <a:srgbClr val="376092"/>
                </a:solidFill>
                <a:latin typeface="Verdana"/>
              </a:rPr>
              <a:t>2. Lebenslauf</a:t>
            </a:r>
          </a:p>
          <a:p>
            <a:pPr marL="144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</a:pPr>
            <a:r>
              <a:rPr lang="de-DE" sz="2100" spc="-1" dirty="0">
                <a:solidFill>
                  <a:srgbClr val="376092"/>
                </a:solidFill>
                <a:latin typeface="Verdana"/>
              </a:rPr>
              <a:t>3. Tätigkeitsnachweis vom Arbeitgeber (Nachweis pflegerischer Tätigkeiten, ein Jahr in Vollzeit oder mehrere Jahre in Teilzeit, insgesamt ca. 1840 Std.:230 Tage x 8 Std.)</a:t>
            </a:r>
          </a:p>
          <a:p>
            <a:pPr marL="144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</a:pPr>
            <a:r>
              <a:rPr lang="de-DE" sz="2100" spc="-1" dirty="0">
                <a:solidFill>
                  <a:srgbClr val="376092"/>
                </a:solidFill>
                <a:latin typeface="Verdana"/>
              </a:rPr>
              <a:t>4. Beglaubigte Kopie des Hauptschulabschlusses</a:t>
            </a:r>
          </a:p>
          <a:p>
            <a:pPr marL="144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</a:pPr>
            <a:endParaRPr lang="de-DE" sz="2100" spc="-1" dirty="0">
              <a:solidFill>
                <a:srgbClr val="376092"/>
              </a:solidFill>
              <a:latin typeface="Verdana"/>
            </a:endParaRPr>
          </a:p>
          <a:p>
            <a:pPr marL="144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</a:pPr>
            <a:endParaRPr lang="de-DE" sz="2100" spc="-1" dirty="0">
              <a:solidFill>
                <a:srgbClr val="376092"/>
              </a:solidFill>
              <a:latin typeface="Verdana"/>
            </a:endParaRPr>
          </a:p>
          <a:p>
            <a:pPr marL="144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</a:pPr>
            <a:endParaRPr lang="de-DE" sz="2600" spc="-1" dirty="0">
              <a:solidFill>
                <a:schemeClr val="tx2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</a:pPr>
            <a:endParaRPr lang="de-DE" sz="2100" b="0" strike="noStrike" spc="-1" dirty="0">
              <a:latin typeface="Arial"/>
            </a:endParaRPr>
          </a:p>
          <a:p>
            <a:pPr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</a:pPr>
            <a:endParaRPr lang="de-DE" sz="2100" b="0" strike="noStrike" spc="-1" dirty="0">
              <a:latin typeface="Arial"/>
            </a:endParaRPr>
          </a:p>
        </p:txBody>
      </p:sp>
      <p:pic>
        <p:nvPicPr>
          <p:cNvPr id="86" name="Grafik 4"/>
          <p:cNvPicPr/>
          <p:nvPr/>
        </p:nvPicPr>
        <p:blipFill>
          <a:blip r:embed="rId2"/>
          <a:stretch/>
        </p:blipFill>
        <p:spPr>
          <a:xfrm>
            <a:off x="6948264" y="41940"/>
            <a:ext cx="1490448" cy="1607040"/>
          </a:xfrm>
          <a:prstGeom prst="rect">
            <a:avLst/>
          </a:prstGeom>
          <a:ln>
            <a:noFill/>
          </a:ln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CFDF6A1C-D32E-4A62-96D1-FE1D242741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17249"/>
            <a:ext cx="2088232" cy="794346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EDA4B9D4-F990-481C-81A2-631D73ED31E9}"/>
              </a:ext>
            </a:extLst>
          </p:cNvPr>
          <p:cNvSpPr txBox="1"/>
          <p:nvPr/>
        </p:nvSpPr>
        <p:spPr>
          <a:xfrm>
            <a:off x="2483768" y="701080"/>
            <a:ext cx="468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solidFill>
                  <a:schemeClr val="tx2"/>
                </a:solidFill>
              </a:rPr>
              <a:t>Informationen zur Ausbildung</a:t>
            </a:r>
          </a:p>
        </p:txBody>
      </p:sp>
      <p:sp>
        <p:nvSpPr>
          <p:cNvPr id="4" name="Explosion: 14 Zacken 3">
            <a:extLst>
              <a:ext uri="{FF2B5EF4-FFF2-40B4-BE49-F238E27FC236}">
                <a16:creationId xmlns:a16="http://schemas.microsoft.com/office/drawing/2014/main" id="{1612805C-CCE4-4A47-B7D9-4EF93D477993}"/>
              </a:ext>
            </a:extLst>
          </p:cNvPr>
          <p:cNvSpPr/>
          <p:nvPr/>
        </p:nvSpPr>
        <p:spPr>
          <a:xfrm>
            <a:off x="1691680" y="4059372"/>
            <a:ext cx="6264696" cy="2286206"/>
          </a:xfrm>
          <a:prstGeom prst="irregularSeal2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44A9AC9-212F-448E-ACCA-452967219D57}"/>
              </a:ext>
            </a:extLst>
          </p:cNvPr>
          <p:cNvSpPr txBox="1"/>
          <p:nvPr/>
        </p:nvSpPr>
        <p:spPr>
          <a:xfrm>
            <a:off x="3203848" y="4725144"/>
            <a:ext cx="27888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Anmeldeschluss</a:t>
            </a:r>
          </a:p>
          <a:p>
            <a:r>
              <a:rPr lang="de-DE" sz="2800" dirty="0"/>
              <a:t>    30.04.2023 </a:t>
            </a:r>
          </a:p>
        </p:txBody>
      </p:sp>
    </p:spTree>
    <p:extLst>
      <p:ext uri="{BB962C8B-B14F-4D97-AF65-F5344CB8AC3E}">
        <p14:creationId xmlns:p14="http://schemas.microsoft.com/office/powerpoint/2010/main" val="2433150844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5" name="CustomShape 2"/>
          <p:cNvSpPr/>
          <p:nvPr/>
        </p:nvSpPr>
        <p:spPr>
          <a:xfrm>
            <a:off x="457200" y="1600200"/>
            <a:ext cx="8228160" cy="4779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7000"/>
          </a:bodyPr>
          <a:lstStyle/>
          <a:p>
            <a:pPr marL="1440" algn="ctr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</a:pPr>
            <a:endParaRPr lang="de-DE" sz="2600" b="0" strike="noStrike" spc="-1" dirty="0">
              <a:solidFill>
                <a:srgbClr val="376092"/>
              </a:solidFill>
              <a:latin typeface="Verdana"/>
            </a:endParaRPr>
          </a:p>
          <a:p>
            <a:pPr marL="1440" algn="ctr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</a:pPr>
            <a:r>
              <a:rPr lang="de-DE" sz="2600" b="0" strike="noStrike" spc="-1" dirty="0">
                <a:solidFill>
                  <a:srgbClr val="376092"/>
                </a:solidFill>
                <a:latin typeface="Verdana"/>
              </a:rPr>
              <a:t>Anfragen gerne an:</a:t>
            </a:r>
          </a:p>
          <a:p>
            <a:pPr marL="1440" algn="ctr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</a:pPr>
            <a:endParaRPr lang="de-DE" sz="2600" spc="-1" dirty="0">
              <a:solidFill>
                <a:srgbClr val="376092"/>
              </a:solidFill>
              <a:latin typeface="Verdana"/>
            </a:endParaRPr>
          </a:p>
          <a:p>
            <a:pPr marL="1440" algn="ctr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</a:pPr>
            <a:r>
              <a:rPr lang="de-DE" sz="2600" spc="-1" dirty="0">
                <a:solidFill>
                  <a:srgbClr val="376092"/>
                </a:solidFill>
                <a:latin typeface="Verdana"/>
              </a:rPr>
              <a:t>Martina Demant</a:t>
            </a:r>
          </a:p>
          <a:p>
            <a:pPr marL="1440" algn="ctr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</a:pPr>
            <a:r>
              <a:rPr lang="de-DE" sz="2600" spc="-1" dirty="0">
                <a:solidFill>
                  <a:srgbClr val="376092"/>
                </a:solidFill>
                <a:latin typeface="Verdana"/>
                <a:hlinkClick r:id="rId2"/>
              </a:rPr>
              <a:t>m.demant@bbswinsen.de</a:t>
            </a:r>
            <a:endParaRPr lang="de-DE" sz="2600" spc="-1" dirty="0">
              <a:solidFill>
                <a:srgbClr val="376092"/>
              </a:solidFill>
              <a:latin typeface="Verdana"/>
            </a:endParaRPr>
          </a:p>
          <a:p>
            <a:pPr marL="1440" algn="ctr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</a:pPr>
            <a:r>
              <a:rPr lang="de-DE" sz="2600" spc="-1" dirty="0">
                <a:solidFill>
                  <a:srgbClr val="376092"/>
                </a:solidFill>
                <a:latin typeface="Verdana"/>
              </a:rPr>
              <a:t>04171/8819-27 oder -0</a:t>
            </a:r>
            <a:endParaRPr lang="de-DE" sz="2600" spc="-1" dirty="0">
              <a:solidFill>
                <a:schemeClr val="tx2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</a:pPr>
            <a:endParaRPr lang="de-DE" sz="2100" b="0" strike="noStrike" spc="-1" dirty="0">
              <a:latin typeface="Arial"/>
            </a:endParaRPr>
          </a:p>
          <a:p>
            <a:pPr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</a:pPr>
            <a:endParaRPr lang="de-DE" sz="2100" b="0" strike="noStrike" spc="-1" dirty="0">
              <a:latin typeface="Arial"/>
            </a:endParaRPr>
          </a:p>
        </p:txBody>
      </p:sp>
      <p:pic>
        <p:nvPicPr>
          <p:cNvPr id="86" name="Grafik 4"/>
          <p:cNvPicPr/>
          <p:nvPr/>
        </p:nvPicPr>
        <p:blipFill>
          <a:blip r:embed="rId3"/>
          <a:stretch/>
        </p:blipFill>
        <p:spPr>
          <a:xfrm>
            <a:off x="6948264" y="41940"/>
            <a:ext cx="1490448" cy="1607040"/>
          </a:xfrm>
          <a:prstGeom prst="rect">
            <a:avLst/>
          </a:prstGeom>
          <a:ln>
            <a:noFill/>
          </a:ln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CFDF6A1C-D32E-4A62-96D1-FE1D242741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317249"/>
            <a:ext cx="2088232" cy="794346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EDA4B9D4-F990-481C-81A2-631D73ED31E9}"/>
              </a:ext>
            </a:extLst>
          </p:cNvPr>
          <p:cNvSpPr txBox="1"/>
          <p:nvPr/>
        </p:nvSpPr>
        <p:spPr>
          <a:xfrm>
            <a:off x="2483768" y="701080"/>
            <a:ext cx="468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solidFill>
                  <a:schemeClr val="tx2"/>
                </a:solidFill>
              </a:rPr>
              <a:t>Informationen zur Ausbildung</a:t>
            </a:r>
          </a:p>
        </p:txBody>
      </p:sp>
    </p:spTree>
    <p:extLst>
      <p:ext uri="{BB962C8B-B14F-4D97-AF65-F5344CB8AC3E}">
        <p14:creationId xmlns:p14="http://schemas.microsoft.com/office/powerpoint/2010/main" val="2381479989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5" name="CustomShape 2"/>
          <p:cNvSpPr/>
          <p:nvPr/>
        </p:nvSpPr>
        <p:spPr>
          <a:xfrm>
            <a:off x="457200" y="1600200"/>
            <a:ext cx="8228160" cy="4779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7000"/>
          </a:bodyPr>
          <a:lstStyle/>
          <a:p>
            <a:pPr marL="457200" indent="-45576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  <a:buFont typeface="Calibri"/>
              <a:buAutoNum type="arabicPeriod"/>
            </a:pPr>
            <a:endParaRPr lang="de-DE" sz="2600" b="0" strike="noStrike" spc="-1" dirty="0">
              <a:solidFill>
                <a:srgbClr val="376092"/>
              </a:solidFill>
              <a:latin typeface="Verdana"/>
              <a:ea typeface="Times New Roman"/>
            </a:endParaRPr>
          </a:p>
          <a:p>
            <a:pPr marL="457200" indent="-45576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  <a:buFont typeface="Calibri"/>
              <a:buAutoNum type="arabicPeriod"/>
            </a:pPr>
            <a:r>
              <a:rPr lang="de-DE" sz="2600" b="0" strike="noStrike" spc="-1" dirty="0">
                <a:solidFill>
                  <a:srgbClr val="376092"/>
                </a:solidFill>
                <a:latin typeface="Verdana"/>
                <a:ea typeface="Times New Roman"/>
              </a:rPr>
              <a:t>Begrüßung </a:t>
            </a:r>
            <a:endParaRPr lang="de-DE" sz="2600" b="0" strike="noStrike" spc="-1" dirty="0">
              <a:latin typeface="Arial"/>
            </a:endParaRPr>
          </a:p>
          <a:p>
            <a:pPr marL="457200" indent="-45576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  <a:buFont typeface="Calibri"/>
              <a:buAutoNum type="arabicPeriod"/>
            </a:pPr>
            <a:r>
              <a:rPr lang="de-DE" sz="2600" b="0" strike="noStrike" spc="-1" dirty="0">
                <a:solidFill>
                  <a:srgbClr val="376092"/>
                </a:solidFill>
                <a:latin typeface="Verdana"/>
                <a:ea typeface="Times New Roman"/>
              </a:rPr>
              <a:t>Informationen zur Ausbildung</a:t>
            </a:r>
            <a:endParaRPr lang="de-DE" sz="2600" b="0" strike="noStrike" spc="-1" dirty="0">
              <a:latin typeface="Arial"/>
            </a:endParaRPr>
          </a:p>
          <a:p>
            <a:pPr marL="457200" indent="-45576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  <a:buFont typeface="Calibri"/>
              <a:buAutoNum type="arabicPeriod"/>
            </a:pPr>
            <a:r>
              <a:rPr lang="de-DE" sz="2600" spc="-1" dirty="0">
                <a:solidFill>
                  <a:srgbClr val="376092"/>
                </a:solidFill>
                <a:latin typeface="Verdana"/>
                <a:ea typeface="Times New Roman"/>
              </a:rPr>
              <a:t>Finanzielle Förderung durch die Agentur für Arbeit</a:t>
            </a:r>
            <a:endParaRPr lang="de-DE" sz="2600" b="0" strike="noStrike" spc="-1" dirty="0">
              <a:solidFill>
                <a:srgbClr val="376092"/>
              </a:solidFill>
              <a:latin typeface="Verdana"/>
              <a:ea typeface="Times New Roman"/>
            </a:endParaRPr>
          </a:p>
          <a:p>
            <a:pPr marL="457200" indent="-45576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  <a:buFont typeface="Calibri"/>
              <a:buAutoNum type="arabicPeriod"/>
            </a:pPr>
            <a:r>
              <a:rPr lang="de-DE" sz="2600" spc="-1" dirty="0">
                <a:solidFill>
                  <a:srgbClr val="376092"/>
                </a:solidFill>
                <a:latin typeface="Verdana"/>
              </a:rPr>
              <a:t>Austausch</a:t>
            </a:r>
            <a:endParaRPr lang="de-DE" sz="2600" b="0" strike="noStrike" spc="-1" dirty="0">
              <a:latin typeface="Arial"/>
            </a:endParaRPr>
          </a:p>
          <a:p>
            <a:pPr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</a:pPr>
            <a:endParaRPr lang="de-DE" sz="2100" b="0" strike="noStrike" spc="-1" dirty="0">
              <a:latin typeface="Arial"/>
            </a:endParaRPr>
          </a:p>
          <a:p>
            <a:pPr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</a:pPr>
            <a:endParaRPr lang="de-DE" sz="2100" b="0" strike="noStrike" spc="-1" dirty="0">
              <a:latin typeface="Arial"/>
            </a:endParaRPr>
          </a:p>
        </p:txBody>
      </p:sp>
      <p:pic>
        <p:nvPicPr>
          <p:cNvPr id="86" name="Grafik 4"/>
          <p:cNvPicPr/>
          <p:nvPr/>
        </p:nvPicPr>
        <p:blipFill>
          <a:blip r:embed="rId2"/>
          <a:stretch/>
        </p:blipFill>
        <p:spPr>
          <a:xfrm>
            <a:off x="6948264" y="41940"/>
            <a:ext cx="1490448" cy="1607040"/>
          </a:xfrm>
          <a:prstGeom prst="rect">
            <a:avLst/>
          </a:prstGeom>
          <a:ln>
            <a:noFill/>
          </a:ln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CFDF6A1C-D32E-4A62-96D1-FE1D242741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17249"/>
            <a:ext cx="2088232" cy="794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604819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5" name="CustomShape 2"/>
          <p:cNvSpPr/>
          <p:nvPr/>
        </p:nvSpPr>
        <p:spPr>
          <a:xfrm>
            <a:off x="457200" y="1600200"/>
            <a:ext cx="8228160" cy="4779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89500"/>
          </a:bodyPr>
          <a:lstStyle/>
          <a:p>
            <a:pPr marL="144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</a:pPr>
            <a:r>
              <a:rPr lang="de-DE" sz="2600" u="sng" spc="-1" dirty="0">
                <a:solidFill>
                  <a:srgbClr val="376092"/>
                </a:solidFill>
                <a:latin typeface="Verdana"/>
              </a:rPr>
              <a:t>Beginn</a:t>
            </a:r>
            <a:r>
              <a:rPr lang="de-DE" sz="2600" spc="-1" dirty="0">
                <a:solidFill>
                  <a:srgbClr val="376092"/>
                </a:solidFill>
                <a:latin typeface="Verdana"/>
              </a:rPr>
              <a:t>: 17. August 2023 in der BBS Winsen </a:t>
            </a:r>
          </a:p>
          <a:p>
            <a:pPr marL="144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</a:pPr>
            <a:r>
              <a:rPr lang="de-DE" sz="2600" b="0" u="sng" strike="noStrike" spc="-1" dirty="0">
                <a:solidFill>
                  <a:srgbClr val="376092"/>
                </a:solidFill>
                <a:latin typeface="Verdana"/>
              </a:rPr>
              <a:t>Ende</a:t>
            </a:r>
            <a:r>
              <a:rPr lang="de-DE" sz="2600" b="0" strike="noStrike" spc="-1" dirty="0">
                <a:solidFill>
                  <a:srgbClr val="376092"/>
                </a:solidFill>
                <a:latin typeface="Verdana"/>
              </a:rPr>
              <a:t>: Mitte Juni 2023</a:t>
            </a:r>
          </a:p>
          <a:p>
            <a:pPr marL="144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</a:pPr>
            <a:endParaRPr lang="de-DE" sz="2600" spc="-1" dirty="0">
              <a:solidFill>
                <a:srgbClr val="376092"/>
              </a:solidFill>
              <a:latin typeface="Verdana"/>
            </a:endParaRPr>
          </a:p>
          <a:p>
            <a:pPr marL="144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</a:pPr>
            <a:r>
              <a:rPr lang="de-DE" sz="2600" b="0" strike="noStrike" spc="-1" dirty="0">
                <a:solidFill>
                  <a:srgbClr val="376092"/>
                </a:solidFill>
                <a:latin typeface="Verdana"/>
              </a:rPr>
              <a:t>Nach </a:t>
            </a:r>
            <a:r>
              <a:rPr lang="de-DE" sz="2600" b="0" strike="noStrike" spc="-1" dirty="0">
                <a:solidFill>
                  <a:srgbClr val="376092"/>
                </a:solidFill>
                <a:highlight>
                  <a:srgbClr val="FFFF00"/>
                </a:highlight>
                <a:latin typeface="Verdana"/>
              </a:rPr>
              <a:t>10 Monaten </a:t>
            </a:r>
            <a:r>
              <a:rPr lang="de-DE" sz="2600" b="0" strike="noStrike" spc="-1" dirty="0">
                <a:solidFill>
                  <a:srgbClr val="376092"/>
                </a:solidFill>
                <a:latin typeface="Verdana"/>
              </a:rPr>
              <a:t>erhalten Sie einen</a:t>
            </a:r>
          </a:p>
          <a:p>
            <a:pPr marL="515790" indent="-51435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  <a:buAutoNum type="alphaLcParenR"/>
            </a:pPr>
            <a:r>
              <a:rPr lang="de-DE" sz="2600" spc="-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Einen</a:t>
            </a:r>
            <a:r>
              <a:rPr lang="de-DE" sz="2600" spc="-1" dirty="0">
                <a:solidFill>
                  <a:srgbClr val="37609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Berufsabschluss</a:t>
            </a:r>
          </a:p>
          <a:p>
            <a:pPr marL="144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</a:pPr>
            <a:r>
              <a:rPr lang="de-DE" sz="2600" b="0" strike="noStrike" spc="-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„Staatlich geprüfte Pflegeassistentin“/</a:t>
            </a:r>
          </a:p>
          <a:p>
            <a:pPr marL="144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</a:pPr>
            <a:r>
              <a:rPr lang="de-DE" sz="2600" b="0" strike="noStrike" spc="-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„Staatlich geprüfter Pflegeassistent“</a:t>
            </a:r>
          </a:p>
          <a:p>
            <a:pPr marL="515790" indent="-51435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  <a:buAutoNum type="alphaLcParenR" startAt="2"/>
            </a:pPr>
            <a:r>
              <a:rPr lang="de-DE" sz="2600" spc="-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Einen schulischen Abschluss: Realschulabschluss</a:t>
            </a:r>
          </a:p>
          <a:p>
            <a:pPr marL="144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</a:pPr>
            <a:r>
              <a:rPr lang="de-DE" sz="2600" spc="-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bei einem Notendurchschnitt von 3,0</a:t>
            </a:r>
            <a:endParaRPr lang="de-DE" sz="2600" b="0" strike="noStrike" spc="-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</a:pPr>
            <a:endParaRPr lang="de-DE" sz="2100" b="0" strike="noStrike" spc="-1" dirty="0">
              <a:latin typeface="Arial"/>
            </a:endParaRPr>
          </a:p>
          <a:p>
            <a:pPr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</a:pPr>
            <a:endParaRPr lang="de-DE" sz="2100" b="0" strike="noStrike" spc="-1" dirty="0">
              <a:latin typeface="Arial"/>
            </a:endParaRPr>
          </a:p>
        </p:txBody>
      </p:sp>
      <p:pic>
        <p:nvPicPr>
          <p:cNvPr id="86" name="Grafik 4"/>
          <p:cNvPicPr/>
          <p:nvPr/>
        </p:nvPicPr>
        <p:blipFill>
          <a:blip r:embed="rId2"/>
          <a:stretch/>
        </p:blipFill>
        <p:spPr>
          <a:xfrm>
            <a:off x="6948264" y="41940"/>
            <a:ext cx="1490448" cy="1607040"/>
          </a:xfrm>
          <a:prstGeom prst="rect">
            <a:avLst/>
          </a:prstGeom>
          <a:ln>
            <a:noFill/>
          </a:ln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CFDF6A1C-D32E-4A62-96D1-FE1D242741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17249"/>
            <a:ext cx="2088232" cy="794346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EDA4B9D4-F990-481C-81A2-631D73ED31E9}"/>
              </a:ext>
            </a:extLst>
          </p:cNvPr>
          <p:cNvSpPr txBox="1"/>
          <p:nvPr/>
        </p:nvSpPr>
        <p:spPr>
          <a:xfrm>
            <a:off x="2483768" y="701080"/>
            <a:ext cx="468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solidFill>
                  <a:schemeClr val="tx2"/>
                </a:solidFill>
              </a:rPr>
              <a:t>Informationen zur Ausbildung</a:t>
            </a:r>
          </a:p>
        </p:txBody>
      </p:sp>
    </p:spTree>
    <p:extLst>
      <p:ext uri="{BB962C8B-B14F-4D97-AF65-F5344CB8AC3E}">
        <p14:creationId xmlns:p14="http://schemas.microsoft.com/office/powerpoint/2010/main" val="3626911214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5" name="CustomShape 2"/>
          <p:cNvSpPr/>
          <p:nvPr/>
        </p:nvSpPr>
        <p:spPr>
          <a:xfrm>
            <a:off x="457200" y="1600200"/>
            <a:ext cx="8228160" cy="4779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7000"/>
          </a:bodyPr>
          <a:lstStyle/>
          <a:p>
            <a:pPr marL="144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</a:pPr>
            <a:r>
              <a:rPr lang="de-DE" sz="2600" u="sng" spc="-1" dirty="0">
                <a:solidFill>
                  <a:srgbClr val="376092"/>
                </a:solidFill>
                <a:latin typeface="Verdana"/>
              </a:rPr>
              <a:t>Aufgliederung in betrieblichen Teil und schulischen Teil</a:t>
            </a:r>
            <a:endParaRPr lang="de-DE" sz="2600" b="0" strike="noStrike" spc="-1" dirty="0">
              <a:solidFill>
                <a:srgbClr val="376092"/>
              </a:solidFill>
              <a:latin typeface="Verdana"/>
            </a:endParaRPr>
          </a:p>
          <a:p>
            <a:pPr marL="144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</a:pPr>
            <a:endParaRPr lang="de-DE" sz="2600" spc="-1" dirty="0">
              <a:solidFill>
                <a:srgbClr val="376092"/>
              </a:solidFill>
              <a:latin typeface="Verdana"/>
            </a:endParaRPr>
          </a:p>
          <a:p>
            <a:pPr marL="144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</a:pPr>
            <a:r>
              <a:rPr lang="de-DE" sz="2600" strike="noStrike" spc="-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Betriebliche Teil</a:t>
            </a:r>
            <a:r>
              <a:rPr lang="de-DE" sz="2600" b="0" strike="noStrike" spc="-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</a:p>
          <a:p>
            <a:pPr marL="458640" indent="-45720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  <a:buFont typeface="Wingdings" panose="05000000000000000000" pitchFamily="2" charset="2"/>
              <a:buChar char="Ø"/>
            </a:pPr>
            <a:r>
              <a:rPr lang="de-DE" sz="2600" spc="-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findet in Ihrem Betrieb statt</a:t>
            </a:r>
          </a:p>
          <a:p>
            <a:pPr marL="458640" indent="-45720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  <a:buFont typeface="Wingdings" panose="05000000000000000000" pitchFamily="2" charset="2"/>
              <a:buChar char="Ø"/>
            </a:pPr>
            <a:r>
              <a:rPr lang="de-DE" sz="2600" spc="-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Donnerstag und Freitag</a:t>
            </a:r>
          </a:p>
          <a:p>
            <a:pPr marL="458640" indent="-45720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  <a:buFont typeface="Wingdings" panose="05000000000000000000" pitchFamily="2" charset="2"/>
              <a:buChar char="Ø"/>
            </a:pPr>
            <a:r>
              <a:rPr lang="de-DE" sz="2600" spc="-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Umfang 550 Stunden</a:t>
            </a:r>
          </a:p>
          <a:p>
            <a:pPr marL="458640" indent="-45720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  <a:buFont typeface="Wingdings" panose="05000000000000000000" pitchFamily="2" charset="2"/>
              <a:buChar char="Ø"/>
            </a:pPr>
            <a:endParaRPr lang="de-DE" sz="2600" b="0" strike="noStrike" spc="-1" dirty="0">
              <a:solidFill>
                <a:schemeClr val="tx2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</a:pPr>
            <a:endParaRPr lang="de-DE" sz="2100" b="0" strike="noStrike" spc="-1" dirty="0">
              <a:latin typeface="Arial"/>
            </a:endParaRPr>
          </a:p>
          <a:p>
            <a:pPr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</a:pPr>
            <a:endParaRPr lang="de-DE" sz="2100" b="0" strike="noStrike" spc="-1" dirty="0">
              <a:latin typeface="Arial"/>
            </a:endParaRPr>
          </a:p>
        </p:txBody>
      </p:sp>
      <p:pic>
        <p:nvPicPr>
          <p:cNvPr id="86" name="Grafik 4"/>
          <p:cNvPicPr/>
          <p:nvPr/>
        </p:nvPicPr>
        <p:blipFill>
          <a:blip r:embed="rId2"/>
          <a:stretch/>
        </p:blipFill>
        <p:spPr>
          <a:xfrm>
            <a:off x="6948264" y="41940"/>
            <a:ext cx="1490448" cy="1607040"/>
          </a:xfrm>
          <a:prstGeom prst="rect">
            <a:avLst/>
          </a:prstGeom>
          <a:ln>
            <a:noFill/>
          </a:ln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CFDF6A1C-D32E-4A62-96D1-FE1D242741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17249"/>
            <a:ext cx="2088232" cy="794346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EDA4B9D4-F990-481C-81A2-631D73ED31E9}"/>
              </a:ext>
            </a:extLst>
          </p:cNvPr>
          <p:cNvSpPr txBox="1"/>
          <p:nvPr/>
        </p:nvSpPr>
        <p:spPr>
          <a:xfrm>
            <a:off x="2483768" y="701080"/>
            <a:ext cx="468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solidFill>
                  <a:schemeClr val="tx2"/>
                </a:solidFill>
              </a:rPr>
              <a:t>Informationen zur Ausbildung</a:t>
            </a:r>
          </a:p>
        </p:txBody>
      </p:sp>
    </p:spTree>
    <p:extLst>
      <p:ext uri="{BB962C8B-B14F-4D97-AF65-F5344CB8AC3E}">
        <p14:creationId xmlns:p14="http://schemas.microsoft.com/office/powerpoint/2010/main" val="3013281517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5" name="CustomShape 2"/>
          <p:cNvSpPr/>
          <p:nvPr/>
        </p:nvSpPr>
        <p:spPr>
          <a:xfrm>
            <a:off x="457200" y="1600200"/>
            <a:ext cx="8228160" cy="4779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89500"/>
          </a:bodyPr>
          <a:lstStyle/>
          <a:p>
            <a:pPr marL="144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</a:pPr>
            <a:r>
              <a:rPr lang="de-DE" sz="2600" spc="-1" dirty="0">
                <a:solidFill>
                  <a:srgbClr val="376092"/>
                </a:solidFill>
                <a:latin typeface="Verdana"/>
              </a:rPr>
              <a:t>Schulische Teil:</a:t>
            </a:r>
            <a:endParaRPr lang="de-DE" sz="2600" b="0" strike="noStrike" spc="-1" dirty="0">
              <a:solidFill>
                <a:srgbClr val="376092"/>
              </a:solidFill>
              <a:latin typeface="Verdana"/>
            </a:endParaRPr>
          </a:p>
          <a:p>
            <a:pPr marL="458640" indent="-45720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  <a:buFont typeface="Wingdings" panose="05000000000000000000" pitchFamily="2" charset="2"/>
              <a:buChar char="Ø"/>
            </a:pPr>
            <a:r>
              <a:rPr lang="de-DE" sz="2600" spc="-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findet in den BBS Winsen statt</a:t>
            </a:r>
          </a:p>
          <a:p>
            <a:pPr marL="144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</a:pPr>
            <a:endParaRPr lang="de-DE" sz="2600" spc="-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8640" indent="-45720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  <a:buFont typeface="Wingdings" panose="05000000000000000000" pitchFamily="2" charset="2"/>
              <a:buChar char="Ø"/>
            </a:pPr>
            <a:endParaRPr lang="de-DE" sz="2600" spc="-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44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</a:pPr>
            <a:endParaRPr lang="de-DE" sz="2600" spc="-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8640" indent="-45720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  <a:buFont typeface="Wingdings" panose="05000000000000000000" pitchFamily="2" charset="2"/>
              <a:buChar char="Ø"/>
            </a:pPr>
            <a:endParaRPr lang="de-DE" sz="2600" spc="-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8640" indent="-45720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  <a:buFont typeface="Wingdings" panose="05000000000000000000" pitchFamily="2" charset="2"/>
              <a:buChar char="Ø"/>
            </a:pPr>
            <a:r>
              <a:rPr lang="de-DE" sz="2600" spc="-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Montag bis Mittwoch (7:45 Uhr – max. 15:00 Uhr) +</a:t>
            </a:r>
            <a:r>
              <a:rPr lang="de-DE" sz="2600" b="0" strike="noStrike" spc="-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1-monatige Einführung zu Beginn der Ausbildung</a:t>
            </a:r>
          </a:p>
          <a:p>
            <a:pPr marL="458640" indent="-45720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  <a:buFont typeface="Wingdings" panose="05000000000000000000" pitchFamily="2" charset="2"/>
              <a:buChar char="Ø"/>
            </a:pPr>
            <a:r>
              <a:rPr lang="de-DE" sz="2600" spc="-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Beschulung in einer eigenen Klasse</a:t>
            </a:r>
            <a:endParaRPr lang="de-DE" sz="2600" b="0" strike="noStrike" spc="-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</a:pPr>
            <a:endParaRPr lang="de-DE" sz="2100" b="0" strike="noStrike" spc="-1" dirty="0">
              <a:latin typeface="Arial"/>
            </a:endParaRPr>
          </a:p>
          <a:p>
            <a:pPr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</a:pPr>
            <a:endParaRPr lang="de-DE" sz="2100" b="0" strike="noStrike" spc="-1" dirty="0">
              <a:latin typeface="Arial"/>
            </a:endParaRPr>
          </a:p>
        </p:txBody>
      </p:sp>
      <p:pic>
        <p:nvPicPr>
          <p:cNvPr id="86" name="Grafik 4"/>
          <p:cNvPicPr/>
          <p:nvPr/>
        </p:nvPicPr>
        <p:blipFill>
          <a:blip r:embed="rId2"/>
          <a:stretch/>
        </p:blipFill>
        <p:spPr>
          <a:xfrm>
            <a:off x="6948264" y="41940"/>
            <a:ext cx="1490448" cy="1607040"/>
          </a:xfrm>
          <a:prstGeom prst="rect">
            <a:avLst/>
          </a:prstGeom>
          <a:ln>
            <a:noFill/>
          </a:ln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CFDF6A1C-D32E-4A62-96D1-FE1D242741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17249"/>
            <a:ext cx="2088232" cy="794346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EDA4B9D4-F990-481C-81A2-631D73ED31E9}"/>
              </a:ext>
            </a:extLst>
          </p:cNvPr>
          <p:cNvSpPr txBox="1"/>
          <p:nvPr/>
        </p:nvSpPr>
        <p:spPr>
          <a:xfrm>
            <a:off x="2483768" y="701080"/>
            <a:ext cx="468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solidFill>
                  <a:schemeClr val="tx2"/>
                </a:solidFill>
              </a:rPr>
              <a:t>Informationen zur Ausbildung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1EDFDB2-65F0-47D0-AD8E-7BAFA38C8B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704" y="2636912"/>
            <a:ext cx="7827152" cy="1992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020009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5" name="CustomShape 2"/>
          <p:cNvSpPr/>
          <p:nvPr/>
        </p:nvSpPr>
        <p:spPr>
          <a:xfrm>
            <a:off x="457200" y="1600200"/>
            <a:ext cx="8228160" cy="4779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7000"/>
          </a:bodyPr>
          <a:lstStyle/>
          <a:p>
            <a:pPr marL="144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</a:pPr>
            <a:r>
              <a:rPr lang="de-DE" sz="2600" b="0" strike="noStrike" spc="-1" dirty="0">
                <a:solidFill>
                  <a:srgbClr val="376092"/>
                </a:solidFill>
                <a:latin typeface="Verdana"/>
              </a:rPr>
              <a:t>Unterrichtsfächer:</a:t>
            </a:r>
          </a:p>
          <a:p>
            <a:pPr marL="458640" indent="-45720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  <a:buFont typeface="Wingdings" panose="05000000000000000000" pitchFamily="2" charset="2"/>
              <a:buChar char="§"/>
            </a:pPr>
            <a:r>
              <a:rPr lang="de-DE" sz="2600" b="0" strike="noStrike" spc="-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Deutsch</a:t>
            </a:r>
            <a:r>
              <a:rPr lang="de-DE" sz="2600" b="0" strike="noStrike" spc="-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Texte lesen, verstehen, wiedergeben, Stellungnahme oder eine Inhaltsangabe</a:t>
            </a:r>
          </a:p>
          <a:p>
            <a:pPr marL="458640" indent="-45720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  <a:buFont typeface="Wingdings" panose="05000000000000000000" pitchFamily="2" charset="2"/>
              <a:buChar char="§"/>
            </a:pPr>
            <a:r>
              <a:rPr lang="de-DE" sz="2600" spc="-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Mathematik</a:t>
            </a:r>
            <a:r>
              <a:rPr lang="de-DE" sz="2600" spc="-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Prozentrechnung, Dreisatz an praxisbezogenen Beispielen</a:t>
            </a:r>
          </a:p>
          <a:p>
            <a:pPr marL="458640" indent="-45720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  <a:buFont typeface="Wingdings" panose="05000000000000000000" pitchFamily="2" charset="2"/>
              <a:buChar char="§"/>
            </a:pPr>
            <a:r>
              <a:rPr lang="de-DE" sz="2600" b="0" strike="noStrike" spc="-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Englisch</a:t>
            </a:r>
            <a:r>
              <a:rPr lang="de-DE" sz="2600" b="0" strike="noStrike" spc="-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de-DE" sz="2600" spc="-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kleine Gespräche mit Patienten, Vorstellung des Berufes</a:t>
            </a:r>
          </a:p>
          <a:p>
            <a:pPr marL="458640" indent="-45720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  <a:buFont typeface="Wingdings" panose="05000000000000000000" pitchFamily="2" charset="2"/>
              <a:buChar char="§"/>
            </a:pPr>
            <a:r>
              <a:rPr lang="de-DE" sz="2600" b="0" strike="noStrike" spc="-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Politik</a:t>
            </a:r>
            <a:r>
              <a:rPr lang="de-DE" sz="2600" b="0" strike="noStrike" spc="-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de-DE" sz="2600" b="0" strike="noStrike" spc="-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Religion</a:t>
            </a:r>
            <a:r>
              <a:rPr lang="de-DE" sz="2600" b="0" strike="noStrike" spc="-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de-DE" sz="2600" b="0" strike="noStrike" spc="-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Sport</a:t>
            </a:r>
          </a:p>
          <a:p>
            <a:pPr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</a:pPr>
            <a:endParaRPr lang="de-DE" sz="2100" b="0" strike="noStrike" spc="-1" dirty="0">
              <a:latin typeface="Arial"/>
            </a:endParaRPr>
          </a:p>
          <a:p>
            <a:pPr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</a:pPr>
            <a:endParaRPr lang="de-DE" sz="2100" b="0" strike="noStrike" spc="-1" dirty="0">
              <a:latin typeface="Arial"/>
            </a:endParaRPr>
          </a:p>
        </p:txBody>
      </p:sp>
      <p:pic>
        <p:nvPicPr>
          <p:cNvPr id="86" name="Grafik 4"/>
          <p:cNvPicPr/>
          <p:nvPr/>
        </p:nvPicPr>
        <p:blipFill>
          <a:blip r:embed="rId2"/>
          <a:stretch/>
        </p:blipFill>
        <p:spPr>
          <a:xfrm>
            <a:off x="6948264" y="41940"/>
            <a:ext cx="1490448" cy="1607040"/>
          </a:xfrm>
          <a:prstGeom prst="rect">
            <a:avLst/>
          </a:prstGeom>
          <a:ln>
            <a:noFill/>
          </a:ln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CFDF6A1C-D32E-4A62-96D1-FE1D242741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17249"/>
            <a:ext cx="2088232" cy="794346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EDA4B9D4-F990-481C-81A2-631D73ED31E9}"/>
              </a:ext>
            </a:extLst>
          </p:cNvPr>
          <p:cNvSpPr txBox="1"/>
          <p:nvPr/>
        </p:nvSpPr>
        <p:spPr>
          <a:xfrm>
            <a:off x="2483768" y="701080"/>
            <a:ext cx="468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solidFill>
                  <a:schemeClr val="tx2"/>
                </a:solidFill>
              </a:rPr>
              <a:t>Informationen zur Ausbildung</a:t>
            </a:r>
          </a:p>
        </p:txBody>
      </p:sp>
    </p:spTree>
    <p:extLst>
      <p:ext uri="{BB962C8B-B14F-4D97-AF65-F5344CB8AC3E}">
        <p14:creationId xmlns:p14="http://schemas.microsoft.com/office/powerpoint/2010/main" val="2082521598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5" name="CustomShape 2"/>
          <p:cNvSpPr/>
          <p:nvPr/>
        </p:nvSpPr>
        <p:spPr>
          <a:xfrm>
            <a:off x="457200" y="1600200"/>
            <a:ext cx="8228160" cy="4779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7000"/>
          </a:bodyPr>
          <a:lstStyle/>
          <a:p>
            <a:pPr marL="144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</a:pPr>
            <a:r>
              <a:rPr lang="de-DE" sz="2600" b="0" strike="noStrike" spc="-1" dirty="0">
                <a:solidFill>
                  <a:srgbClr val="376092"/>
                </a:solidFill>
                <a:latin typeface="Verdana"/>
              </a:rPr>
              <a:t>Unterrichtsfächer:</a:t>
            </a:r>
          </a:p>
          <a:p>
            <a:pPr marL="458640" indent="-45720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  <a:buFont typeface="Wingdings" panose="05000000000000000000" pitchFamily="2" charset="2"/>
              <a:buChar char="§"/>
            </a:pPr>
            <a:r>
              <a:rPr lang="de-DE" sz="2600" b="0" strike="noStrike" spc="-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Arbeits- und Beziehungsprozess</a:t>
            </a:r>
            <a:r>
              <a:rPr lang="de-DE" sz="2600" b="0" strike="noStrike" spc="-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Kommunikation mit Älteren und Verwirrten</a:t>
            </a:r>
          </a:p>
          <a:p>
            <a:pPr marL="458640" indent="-45720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  <a:buFont typeface="Wingdings" panose="05000000000000000000" pitchFamily="2" charset="2"/>
              <a:buChar char="§"/>
            </a:pPr>
            <a:r>
              <a:rPr lang="de-DE" sz="2600" spc="-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Unterstützung des Menschen</a:t>
            </a:r>
            <a:r>
              <a:rPr lang="de-DE" sz="2600" spc="-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Biographiearbeit, Aktivierungsangebote</a:t>
            </a:r>
          </a:p>
          <a:p>
            <a:pPr marL="458640" indent="-45720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  <a:buFont typeface="Wingdings" panose="05000000000000000000" pitchFamily="2" charset="2"/>
              <a:buChar char="§"/>
            </a:pPr>
            <a:r>
              <a:rPr lang="de-DE" sz="2600" b="0" strike="noStrike" spc="-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Pflege von Menschen</a:t>
            </a:r>
            <a:r>
              <a:rPr lang="de-DE" sz="2600" b="0" strike="noStrike" spc="-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de-DE" sz="2600" spc="-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Hygiene, Basispflege, Hautbeobachtung, Verbandstechniken</a:t>
            </a:r>
          </a:p>
          <a:p>
            <a:pPr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</a:pPr>
            <a:endParaRPr lang="de-DE" sz="2100" b="0" strike="noStrike" spc="-1" dirty="0">
              <a:latin typeface="Arial"/>
            </a:endParaRPr>
          </a:p>
          <a:p>
            <a:pPr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</a:pPr>
            <a:endParaRPr lang="de-DE" sz="2100" b="0" strike="noStrike" spc="-1" dirty="0">
              <a:latin typeface="Arial"/>
            </a:endParaRPr>
          </a:p>
        </p:txBody>
      </p:sp>
      <p:pic>
        <p:nvPicPr>
          <p:cNvPr id="86" name="Grafik 4"/>
          <p:cNvPicPr/>
          <p:nvPr/>
        </p:nvPicPr>
        <p:blipFill>
          <a:blip r:embed="rId2"/>
          <a:stretch/>
        </p:blipFill>
        <p:spPr>
          <a:xfrm>
            <a:off x="6948264" y="41940"/>
            <a:ext cx="1490448" cy="1607040"/>
          </a:xfrm>
          <a:prstGeom prst="rect">
            <a:avLst/>
          </a:prstGeom>
          <a:ln>
            <a:noFill/>
          </a:ln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CFDF6A1C-D32E-4A62-96D1-FE1D242741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17249"/>
            <a:ext cx="2088232" cy="794346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EDA4B9D4-F990-481C-81A2-631D73ED31E9}"/>
              </a:ext>
            </a:extLst>
          </p:cNvPr>
          <p:cNvSpPr txBox="1"/>
          <p:nvPr/>
        </p:nvSpPr>
        <p:spPr>
          <a:xfrm>
            <a:off x="2483768" y="701080"/>
            <a:ext cx="468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solidFill>
                  <a:schemeClr val="tx2"/>
                </a:solidFill>
              </a:rPr>
              <a:t>Informationen zur Ausbildung</a:t>
            </a:r>
          </a:p>
        </p:txBody>
      </p:sp>
    </p:spTree>
    <p:extLst>
      <p:ext uri="{BB962C8B-B14F-4D97-AF65-F5344CB8AC3E}">
        <p14:creationId xmlns:p14="http://schemas.microsoft.com/office/powerpoint/2010/main" val="2005824821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5" name="CustomShape 2"/>
          <p:cNvSpPr/>
          <p:nvPr/>
        </p:nvSpPr>
        <p:spPr>
          <a:xfrm>
            <a:off x="457200" y="1600200"/>
            <a:ext cx="8228160" cy="4779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7000"/>
          </a:bodyPr>
          <a:lstStyle/>
          <a:p>
            <a:pPr marL="144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</a:pPr>
            <a:endParaRPr lang="de-DE" sz="2600" b="0" strike="noStrike" spc="-1" dirty="0">
              <a:solidFill>
                <a:srgbClr val="376092"/>
              </a:solidFill>
              <a:latin typeface="Verdana"/>
            </a:endParaRPr>
          </a:p>
          <a:p>
            <a:pPr marL="144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</a:pPr>
            <a:r>
              <a:rPr lang="de-DE" sz="2500" b="0" u="sng" strike="noStrike" spc="-1" dirty="0">
                <a:solidFill>
                  <a:srgbClr val="376092"/>
                </a:solidFill>
                <a:latin typeface="Verdana"/>
              </a:rPr>
              <a:t>Prüfungen zum Ende des Ausbildungsjahres</a:t>
            </a:r>
            <a:r>
              <a:rPr lang="de-DE" sz="2500" b="0" strike="noStrike" spc="-1" dirty="0">
                <a:solidFill>
                  <a:srgbClr val="376092"/>
                </a:solidFill>
                <a:latin typeface="Verdana"/>
              </a:rPr>
              <a:t>:</a:t>
            </a:r>
          </a:p>
          <a:p>
            <a:pPr marL="515790" indent="-51435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  <a:buFont typeface="+mj-lt"/>
              <a:buAutoNum type="arabicPeriod"/>
            </a:pPr>
            <a:r>
              <a:rPr lang="de-DE" sz="2500" spc="-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schriftliche Prüfungen: Deutsch, berufsbezogene Fächer</a:t>
            </a:r>
          </a:p>
          <a:p>
            <a:pPr marL="515790" indent="-51435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  <a:buFont typeface="+mj-lt"/>
              <a:buAutoNum type="arabicPeriod"/>
            </a:pPr>
            <a:r>
              <a:rPr lang="de-DE" sz="2500" spc="-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Praktische Prüfung: z.B. Vitalzeichen, Kommunikation mit dem Klienten, Transfer, </a:t>
            </a:r>
            <a:r>
              <a:rPr lang="de-DE" sz="2500" spc="-1" dirty="0">
                <a:solidFill>
                  <a:schemeClr val="tx2"/>
                </a:solidFill>
                <a:latin typeface="Arial"/>
              </a:rPr>
              <a:t>Lagerung</a:t>
            </a:r>
          </a:p>
          <a:p>
            <a:pPr marL="515790" indent="-51435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  <a:buFont typeface="+mj-lt"/>
              <a:buAutoNum type="arabicPeriod"/>
            </a:pPr>
            <a:endParaRPr lang="de-DE" sz="2600" spc="-1" dirty="0">
              <a:solidFill>
                <a:schemeClr val="tx2"/>
              </a:solidFill>
              <a:latin typeface="Arial"/>
            </a:endParaRPr>
          </a:p>
          <a:p>
            <a:pPr marL="144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</a:pPr>
            <a:r>
              <a:rPr lang="de-DE" sz="2600" spc="-1" dirty="0">
                <a:solidFill>
                  <a:schemeClr val="tx2"/>
                </a:solidFill>
                <a:latin typeface="Arial"/>
              </a:rPr>
              <a:t>Die Prüfung kann 1 x wiederholt werden.</a:t>
            </a:r>
          </a:p>
          <a:p>
            <a:pPr marL="144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</a:pPr>
            <a:endParaRPr lang="de-DE" sz="2600" spc="-1" dirty="0">
              <a:solidFill>
                <a:schemeClr val="tx2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</a:pPr>
            <a:endParaRPr lang="de-DE" sz="2100" b="0" strike="noStrike" spc="-1" dirty="0">
              <a:latin typeface="Arial"/>
            </a:endParaRPr>
          </a:p>
          <a:p>
            <a:pPr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</a:pPr>
            <a:endParaRPr lang="de-DE" sz="2100" b="0" strike="noStrike" spc="-1" dirty="0">
              <a:latin typeface="Arial"/>
            </a:endParaRPr>
          </a:p>
        </p:txBody>
      </p:sp>
      <p:pic>
        <p:nvPicPr>
          <p:cNvPr id="86" name="Grafik 4"/>
          <p:cNvPicPr/>
          <p:nvPr/>
        </p:nvPicPr>
        <p:blipFill>
          <a:blip r:embed="rId2"/>
          <a:stretch/>
        </p:blipFill>
        <p:spPr>
          <a:xfrm>
            <a:off x="6948264" y="41940"/>
            <a:ext cx="1490448" cy="1607040"/>
          </a:xfrm>
          <a:prstGeom prst="rect">
            <a:avLst/>
          </a:prstGeom>
          <a:ln>
            <a:noFill/>
          </a:ln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CFDF6A1C-D32E-4A62-96D1-FE1D242741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17249"/>
            <a:ext cx="2088232" cy="794346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EDA4B9D4-F990-481C-81A2-631D73ED31E9}"/>
              </a:ext>
            </a:extLst>
          </p:cNvPr>
          <p:cNvSpPr txBox="1"/>
          <p:nvPr/>
        </p:nvSpPr>
        <p:spPr>
          <a:xfrm>
            <a:off x="2483768" y="701080"/>
            <a:ext cx="468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solidFill>
                  <a:schemeClr val="tx2"/>
                </a:solidFill>
              </a:rPr>
              <a:t>Informationen zur Ausbildung</a:t>
            </a:r>
          </a:p>
        </p:txBody>
      </p:sp>
    </p:spTree>
    <p:extLst>
      <p:ext uri="{BB962C8B-B14F-4D97-AF65-F5344CB8AC3E}">
        <p14:creationId xmlns:p14="http://schemas.microsoft.com/office/powerpoint/2010/main" val="379527756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5" name="CustomShape 2"/>
          <p:cNvSpPr/>
          <p:nvPr/>
        </p:nvSpPr>
        <p:spPr>
          <a:xfrm>
            <a:off x="457200" y="1458809"/>
            <a:ext cx="8228160" cy="49211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7000"/>
          </a:bodyPr>
          <a:lstStyle/>
          <a:p>
            <a:pPr marL="144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</a:pPr>
            <a:r>
              <a:rPr lang="de-DE" sz="2600" b="0" u="sng" strike="noStrike" spc="-1" dirty="0">
                <a:solidFill>
                  <a:srgbClr val="376092"/>
                </a:solidFill>
                <a:latin typeface="Verdana"/>
              </a:rPr>
              <a:t>Anmeldung</a:t>
            </a:r>
            <a:r>
              <a:rPr lang="de-DE" sz="2600" b="0" strike="noStrike" spc="-1" dirty="0">
                <a:solidFill>
                  <a:srgbClr val="376092"/>
                </a:solidFill>
                <a:latin typeface="Verdana"/>
              </a:rPr>
              <a:t>:</a:t>
            </a:r>
          </a:p>
          <a:p>
            <a:pPr marL="144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</a:pPr>
            <a:r>
              <a:rPr lang="de-DE" sz="2100" b="0" strike="noStrike" spc="-1" dirty="0">
                <a:solidFill>
                  <a:srgbClr val="376092"/>
                </a:solidFill>
                <a:latin typeface="Verdana"/>
              </a:rPr>
              <a:t>1. ausgefüllten Anmeldebogen</a:t>
            </a:r>
          </a:p>
          <a:p>
            <a:pPr marL="1440"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  <a:buClr>
                <a:srgbClr val="376092"/>
              </a:buClr>
            </a:pPr>
            <a:endParaRPr lang="de-DE" sz="2600" spc="-1" dirty="0">
              <a:solidFill>
                <a:schemeClr val="tx2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</a:pPr>
            <a:endParaRPr lang="de-DE" sz="2100" b="0" strike="noStrike" spc="-1" dirty="0">
              <a:latin typeface="Arial"/>
            </a:endParaRPr>
          </a:p>
          <a:p>
            <a:pPr>
              <a:lnSpc>
                <a:spcPct val="115000"/>
              </a:lnSpc>
              <a:spcBef>
                <a:spcPts val="720"/>
              </a:spcBef>
              <a:spcAft>
                <a:spcPts val="300"/>
              </a:spcAft>
            </a:pPr>
            <a:endParaRPr lang="de-DE" sz="2100" b="0" strike="noStrike" spc="-1" dirty="0">
              <a:latin typeface="Arial"/>
            </a:endParaRPr>
          </a:p>
        </p:txBody>
      </p:sp>
      <p:pic>
        <p:nvPicPr>
          <p:cNvPr id="86" name="Grafik 4"/>
          <p:cNvPicPr/>
          <p:nvPr/>
        </p:nvPicPr>
        <p:blipFill>
          <a:blip r:embed="rId2"/>
          <a:stretch/>
        </p:blipFill>
        <p:spPr>
          <a:xfrm>
            <a:off x="6948264" y="41940"/>
            <a:ext cx="1490448" cy="1607040"/>
          </a:xfrm>
          <a:prstGeom prst="rect">
            <a:avLst/>
          </a:prstGeom>
          <a:ln>
            <a:noFill/>
          </a:ln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CFDF6A1C-D32E-4A62-96D1-FE1D242741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17249"/>
            <a:ext cx="2088232" cy="794346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EDA4B9D4-F990-481C-81A2-631D73ED31E9}"/>
              </a:ext>
            </a:extLst>
          </p:cNvPr>
          <p:cNvSpPr txBox="1"/>
          <p:nvPr/>
        </p:nvSpPr>
        <p:spPr>
          <a:xfrm>
            <a:off x="2483768" y="701080"/>
            <a:ext cx="468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solidFill>
                  <a:schemeClr val="tx2"/>
                </a:solidFill>
              </a:rPr>
              <a:t>Informationen zur Ausbildung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1D3C15C4-6023-4CF5-919A-60200BDB33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2588507"/>
            <a:ext cx="7272808" cy="4071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385407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322</Words>
  <Application>Microsoft Office PowerPoint</Application>
  <PresentationFormat>Bildschirmpräsentation (4:3)</PresentationFormat>
  <Paragraphs>75</Paragraphs>
  <Slides>11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8" baseType="lpstr">
      <vt:lpstr>Arial</vt:lpstr>
      <vt:lpstr>Calibri</vt:lpstr>
      <vt:lpstr>DejaVu Sans</vt:lpstr>
      <vt:lpstr>Times New Roman</vt:lpstr>
      <vt:lpstr>Verdana</vt:lpstr>
      <vt:lpstr>Wingdings</vt:lpstr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template</dc:creator>
  <cp:lastModifiedBy>template</cp:lastModifiedBy>
  <cp:revision>64</cp:revision>
  <cp:lastPrinted>2023-02-17T12:31:30Z</cp:lastPrinted>
  <dcterms:created xsi:type="dcterms:W3CDTF">2022-07-07T09:23:45Z</dcterms:created>
  <dcterms:modified xsi:type="dcterms:W3CDTF">2023-02-22T12:04:26Z</dcterms:modified>
</cp:coreProperties>
</file>