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7" r:id="rId2"/>
    <p:sldMasterId id="2147483689" r:id="rId3"/>
  </p:sldMasterIdLst>
  <p:notesMasterIdLst>
    <p:notesMasterId r:id="rId20"/>
  </p:notesMasterIdLst>
  <p:handoutMasterIdLst>
    <p:handoutMasterId r:id="rId21"/>
  </p:handoutMasterIdLst>
  <p:sldIdLst>
    <p:sldId id="256" r:id="rId4"/>
    <p:sldId id="447" r:id="rId5"/>
    <p:sldId id="449" r:id="rId6"/>
    <p:sldId id="450" r:id="rId7"/>
    <p:sldId id="452" r:id="rId8"/>
    <p:sldId id="451" r:id="rId9"/>
    <p:sldId id="454" r:id="rId10"/>
    <p:sldId id="455" r:id="rId11"/>
    <p:sldId id="465" r:id="rId12"/>
    <p:sldId id="461" r:id="rId13"/>
    <p:sldId id="467" r:id="rId14"/>
    <p:sldId id="468" r:id="rId15"/>
    <p:sldId id="469" r:id="rId16"/>
    <p:sldId id="420" r:id="rId17"/>
    <p:sldId id="418" r:id="rId18"/>
    <p:sldId id="448" r:id="rId19"/>
  </p:sldIdLst>
  <p:sldSz cx="9144000" cy="6858000" type="screen4x3"/>
  <p:notesSz cx="6761163" cy="99425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BEFED872-7FAE-46A2-BACA-F7FF67C8CED8}">
          <p14:sldIdLst>
            <p14:sldId id="256"/>
            <p14:sldId id="447"/>
            <p14:sldId id="449"/>
            <p14:sldId id="450"/>
            <p14:sldId id="452"/>
            <p14:sldId id="451"/>
            <p14:sldId id="454"/>
            <p14:sldId id="455"/>
            <p14:sldId id="465"/>
            <p14:sldId id="461"/>
            <p14:sldId id="467"/>
            <p14:sldId id="468"/>
            <p14:sldId id="469"/>
          </p14:sldIdLst>
        </p14:section>
        <p14:section name="Abschnitt ohne Titel" id="{9B433E05-9E30-4162-A3B9-D08B1FC4C230}">
          <p14:sldIdLst>
            <p14:sldId id="420"/>
            <p14:sldId id="418"/>
            <p14:sldId id="44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31" autoAdjust="0"/>
    <p:restoredTop sz="94626" autoAdjust="0"/>
  </p:normalViewPr>
  <p:slideViewPr>
    <p:cSldViewPr>
      <p:cViewPr varScale="1">
        <p:scale>
          <a:sx n="108" d="100"/>
          <a:sy n="108" d="100"/>
        </p:scale>
        <p:origin x="214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7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29837" cy="497126"/>
          </a:xfrm>
          <a:prstGeom prst="rect">
            <a:avLst/>
          </a:prstGeom>
        </p:spPr>
        <p:txBody>
          <a:bodyPr vert="horz" lIns="91307" tIns="45655" rIns="91307" bIns="4565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29763" y="1"/>
            <a:ext cx="2929837" cy="497126"/>
          </a:xfrm>
          <a:prstGeom prst="rect">
            <a:avLst/>
          </a:prstGeom>
        </p:spPr>
        <p:txBody>
          <a:bodyPr vert="horz" lIns="91307" tIns="45655" rIns="91307" bIns="45655" rtlCol="0"/>
          <a:lstStyle>
            <a:lvl1pPr algn="r">
              <a:defRPr sz="1200"/>
            </a:lvl1pPr>
          </a:lstStyle>
          <a:p>
            <a:fld id="{E9D6F697-521C-40BB-8E8E-FF46CC8A2923}" type="datetimeFigureOut">
              <a:rPr lang="de-DE" smtClean="0"/>
              <a:pPr/>
              <a:t>05.03.2024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443663"/>
            <a:ext cx="2929837" cy="497126"/>
          </a:xfrm>
          <a:prstGeom prst="rect">
            <a:avLst/>
          </a:prstGeom>
        </p:spPr>
        <p:txBody>
          <a:bodyPr vert="horz" lIns="91307" tIns="45655" rIns="91307" bIns="4565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29763" y="9443663"/>
            <a:ext cx="2929837" cy="497126"/>
          </a:xfrm>
          <a:prstGeom prst="rect">
            <a:avLst/>
          </a:prstGeom>
        </p:spPr>
        <p:txBody>
          <a:bodyPr vert="horz" lIns="91307" tIns="45655" rIns="91307" bIns="45655" rtlCol="0" anchor="b"/>
          <a:lstStyle>
            <a:lvl1pPr algn="r">
              <a:defRPr sz="1200"/>
            </a:lvl1pPr>
          </a:lstStyle>
          <a:p>
            <a:fld id="{E9D0C787-171E-47C3-922D-C46DC854436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0010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29526" cy="497126"/>
          </a:xfrm>
          <a:prstGeom prst="rect">
            <a:avLst/>
          </a:prstGeom>
        </p:spPr>
        <p:txBody>
          <a:bodyPr vert="horz" lIns="90476" tIns="45238" rIns="90476" bIns="45238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30077" y="1"/>
            <a:ext cx="2929526" cy="497126"/>
          </a:xfrm>
          <a:prstGeom prst="rect">
            <a:avLst/>
          </a:prstGeom>
        </p:spPr>
        <p:txBody>
          <a:bodyPr vert="horz" lIns="90476" tIns="45238" rIns="90476" bIns="45238" rtlCol="0"/>
          <a:lstStyle>
            <a:lvl1pPr algn="r">
              <a:defRPr sz="1200"/>
            </a:lvl1pPr>
          </a:lstStyle>
          <a:p>
            <a:fld id="{6203E620-E824-4573-8491-3819BCE45A19}" type="datetimeFigureOut">
              <a:rPr lang="de-DE" smtClean="0"/>
              <a:pPr/>
              <a:t>05.03.2024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76" tIns="45238" rIns="90476" bIns="4523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5806" y="4723485"/>
            <a:ext cx="5409554" cy="4474130"/>
          </a:xfrm>
          <a:prstGeom prst="rect">
            <a:avLst/>
          </a:prstGeom>
        </p:spPr>
        <p:txBody>
          <a:bodyPr vert="horz" lIns="90476" tIns="45238" rIns="90476" bIns="45238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43811"/>
            <a:ext cx="2929526" cy="497126"/>
          </a:xfrm>
          <a:prstGeom prst="rect">
            <a:avLst/>
          </a:prstGeom>
        </p:spPr>
        <p:txBody>
          <a:bodyPr vert="horz" lIns="90476" tIns="45238" rIns="90476" bIns="45238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30077" y="9443811"/>
            <a:ext cx="2929526" cy="497126"/>
          </a:xfrm>
          <a:prstGeom prst="rect">
            <a:avLst/>
          </a:prstGeom>
        </p:spPr>
        <p:txBody>
          <a:bodyPr vert="horz" lIns="90476" tIns="45238" rIns="90476" bIns="45238" rtlCol="0" anchor="b"/>
          <a:lstStyle>
            <a:lvl1pPr algn="r">
              <a:defRPr sz="1200"/>
            </a:lvl1pPr>
          </a:lstStyle>
          <a:p>
            <a:fld id="{D36C39DA-53AD-4FEC-B1C7-50C5835D16E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6246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C39DA-53AD-4FEC-B1C7-50C5835D16EB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6569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C39DA-53AD-4FEC-B1C7-50C5835D16EB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8723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CCBE-F6CF-44CD-BA3D-C9FA43D1E20F}" type="datetimeFigureOut">
              <a:rPr lang="de-DE" smtClean="0"/>
              <a:pPr/>
              <a:t>05.03.2024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7785D-245F-48CE-A948-C13699D16BE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6220160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CCBE-F6CF-44CD-BA3D-C9FA43D1E20F}" type="datetimeFigureOut">
              <a:rPr lang="de-DE" smtClean="0"/>
              <a:pPr/>
              <a:t>05.03.2024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7785D-245F-48CE-A948-C13699D16BE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09316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CCBE-F6CF-44CD-BA3D-C9FA43D1E20F}" type="datetimeFigureOut">
              <a:rPr lang="de-DE" smtClean="0"/>
              <a:pPr/>
              <a:t>05.03.2024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7785D-245F-48CE-A948-C13699D16BE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2585603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45F54D-196D-95BA-8D91-E9FCC88B25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3EF260F-993F-8EC9-A41A-42B103EBA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5027BC3-C82E-0883-F19E-9BD89364D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56C2-6DB6-114A-B713-C73EB4F60E78}" type="datetimeFigureOut">
              <a:rPr lang="de-DE" smtClean="0"/>
              <a:t>05.03.2024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9457884-BBBB-C613-D9D2-82CF088B2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7EDCFD9-061E-F790-096C-F6A69EAA1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995B0-F831-E04B-948D-45993A1E7C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209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BBE369-4831-5A99-4962-C9C0FD198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4CAC58-1E03-65A2-7A22-68DE622D5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AC0226-30A9-02B4-BBF2-1B2DEE05B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56C2-6DB6-114A-B713-C73EB4F60E78}" type="datetimeFigureOut">
              <a:rPr lang="de-DE" smtClean="0"/>
              <a:t>05.03.2024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A7164BA-BCA4-7856-F9F2-B039B528A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CE3037A-FADA-F979-A77D-01E6BD5F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995B0-F831-E04B-948D-45993A1E7C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3932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36A0D8-1822-C4B0-8D8F-4A2DF4998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B937FC4-7AB9-B4E5-9B6A-2C0AA8462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41224B-B2E3-1FF2-93E0-25685EE70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56C2-6DB6-114A-B713-C73EB4F60E78}" type="datetimeFigureOut">
              <a:rPr lang="de-DE" smtClean="0"/>
              <a:t>05.03.2024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2A651F-8705-25C3-48B9-6FA0DDAD4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4E9D99-E8B4-CA25-EBB5-6444543A2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995B0-F831-E04B-948D-45993A1E7C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7930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227312-7AF2-5B9F-C9A5-82CF91D12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FB181C-4E19-ED77-0C06-8269C78F15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0C9B850-2EB3-BC31-B47C-7407EEE094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69EACA5-DB3C-38B5-D3A5-6C8F4D45C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56C2-6DB6-114A-B713-C73EB4F60E78}" type="datetimeFigureOut">
              <a:rPr lang="de-DE" smtClean="0"/>
              <a:t>05.03.2024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70D37F2-A798-56B8-1783-020A1FED0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1085D69-BEF8-974C-9629-5D1563A6E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995B0-F831-E04B-948D-45993A1E7C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0095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346B76-436A-80F2-2E43-E3EFDE340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D2D3CD6-86A3-B7B5-84E9-924D56BC8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B2E6AA3-59A2-2961-B018-7BD52149BA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3A32924-52EC-E074-CD37-AF1C67EEB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FE7585F-70B1-1D1F-E53F-80B1F4FE6D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8F163F3-D879-ED2F-B2D0-CF3C4A004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56C2-6DB6-114A-B713-C73EB4F60E78}" type="datetimeFigureOut">
              <a:rPr lang="de-DE" smtClean="0"/>
              <a:t>05.03.2024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1D149C6-06C7-6B61-66FE-F0B8B5805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DC34E67-30CE-F233-90B2-1958E43F1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995B0-F831-E04B-948D-45993A1E7C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1294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57851B-4AC5-3D59-541F-AB21172FE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A4D0E32-AFED-F712-30EF-53C2F7554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56C2-6DB6-114A-B713-C73EB4F60E78}" type="datetimeFigureOut">
              <a:rPr lang="de-DE" smtClean="0"/>
              <a:t>05.03.2024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1872D1D-BCD6-ABFA-F6FA-31610FB58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8F7D04B-5E42-0661-211E-83D925347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995B0-F831-E04B-948D-45993A1E7C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7480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263438D-F633-5F5D-B161-BE9812937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56C2-6DB6-114A-B713-C73EB4F60E78}" type="datetimeFigureOut">
              <a:rPr lang="de-DE" smtClean="0"/>
              <a:t>05.03.2024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4C02856-5822-EF63-B092-7BB7DBFA6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13C3146-2A2E-2D16-07F4-06C265986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995B0-F831-E04B-948D-45993A1E7C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40955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706C82-4131-D866-C082-99925806B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26A8E1E-041C-C105-91D9-E6EC18908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5E92CB0-DCC9-E315-3EF7-30FA9BE44E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C02225C-58B4-EFB4-F263-309B30FDD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56C2-6DB6-114A-B713-C73EB4F60E78}" type="datetimeFigureOut">
              <a:rPr lang="de-DE" smtClean="0"/>
              <a:t>05.03.2024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A8B40C-E2D3-AF9B-4F50-AF4CC388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E32C715-6FB3-5AAE-FDB2-EFA418E3C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995B0-F831-E04B-948D-45993A1E7C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5768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CCBE-F6CF-44CD-BA3D-C9FA43D1E20F}" type="datetimeFigureOut">
              <a:rPr lang="de-DE" smtClean="0"/>
              <a:pPr/>
              <a:t>05.03.2024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7785D-245F-48CE-A948-C13699D16BE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9080953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C21812-83AE-7BED-5A77-092A706BE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98631C0-C870-2EA9-1FBF-3BAF9E27F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490EDB2-90A4-E442-99F1-6E9C5E6CF2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1A7D79-A896-8D02-B40E-999B0C7EB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56C2-6DB6-114A-B713-C73EB4F60E78}" type="datetimeFigureOut">
              <a:rPr lang="de-DE" smtClean="0"/>
              <a:t>05.03.2024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2173F42-406C-D69B-B90C-7461A3553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B51E7F7-8750-0664-377E-6CBA69708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995B0-F831-E04B-948D-45993A1E7C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88136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3BD13D-8226-1F5C-BDAF-2757341EA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EC1389F-29C5-9F76-4C41-FA7A9B4201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5A9CCC-68DF-7DBB-A305-7114FB86D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56C2-6DB6-114A-B713-C73EB4F60E78}" type="datetimeFigureOut">
              <a:rPr lang="de-DE" smtClean="0"/>
              <a:t>05.03.2024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678970B-5ACE-A283-62CE-CA24D6ED8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6F4258B-EF6D-9052-93D6-DE42C3BB8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995B0-F831-E04B-948D-45993A1E7C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54518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82AE46F-1646-5F2A-260A-A633AEC2EA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4E6583E-BB6E-C07B-1B5E-2D1F2FA9F8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40985C-CE81-A0F5-8BFA-ECB3A6746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56C2-6DB6-114A-B713-C73EB4F60E78}" type="datetimeFigureOut">
              <a:rPr lang="de-DE" smtClean="0"/>
              <a:t>05.03.2024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35042E1-8C48-2D55-1025-A228DFB28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A46B54A-F92A-D2D8-41DE-692E17DA5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995B0-F831-E04B-948D-45993A1E7C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72179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8DFF0E-4E59-4669-A746-3E7312D58B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7541EAF-D407-42B1-BF9B-5C3623E2E7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4741ED3-47B2-44DD-A7CB-5EB6AFD2E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F89CA-3F51-484B-9761-8EB3075EC957}" type="datetimeFigureOut">
              <a:rPr lang="de-DE" smtClean="0"/>
              <a:t>05.03.2024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CC8BDD3-86CE-44FD-BB6D-195A8E3AE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F33741F-DD82-429D-8E8D-E43B2C125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DDA7-7A2D-46B4-BF3C-8F190F9C7A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24854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4F79FC-AA90-4BDB-82BE-80100ECEE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1EDDC4-74A1-48F8-8602-18A6A079A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4A1C5B-D27D-4298-92CE-DC443C419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F89CA-3F51-484B-9761-8EB3075EC957}" type="datetimeFigureOut">
              <a:rPr lang="de-DE" smtClean="0"/>
              <a:t>05.03.2024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4499570-116B-4D73-B6CA-46743895D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5F0BEC2-9C8B-448B-BD19-75C35ABB2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DDA7-7A2D-46B4-BF3C-8F190F9C7A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20270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9CD210-D16C-443D-8336-D2E648F13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59B295-590A-4660-8B94-AEA9CAF93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611361-CC61-4175-92BA-D05B46BF6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F89CA-3F51-484B-9761-8EB3075EC957}" type="datetimeFigureOut">
              <a:rPr lang="de-DE" smtClean="0"/>
              <a:t>05.03.2024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8B62CF-1DE9-4279-9858-41E7CA18B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5DF112E-478B-4572-A95D-382B717AD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DDA7-7A2D-46B4-BF3C-8F190F9C7A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93210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22FA62-54E9-409E-8715-3613551FF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35FCF45-2370-4E16-96BF-8E1454837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3382047-7CEB-49ED-AD80-C3EDD10186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1EBCA16-0CBA-4A1C-A9AD-E533DBC85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F89CA-3F51-484B-9761-8EB3075EC957}" type="datetimeFigureOut">
              <a:rPr lang="de-DE" smtClean="0"/>
              <a:t>05.03.2024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B36EBE3-6775-4E2A-A365-E626BD33E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9A4292F-6AD3-4C80-AAC9-B201DCC42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DDA7-7A2D-46B4-BF3C-8F190F9C7A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68759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053F16-4D96-430B-BB18-6F054AC66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4926D74-94A9-44E4-80B8-B60F8C9EE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FC29901-6C6A-4902-AA69-2258CF70E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9636CD6-50F2-45BC-98E7-1693A78E43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3A1A3F5-4933-4824-A36A-10B2819C4B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C6E574E-00FC-439C-B6FE-980ADCD2D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F89CA-3F51-484B-9761-8EB3075EC957}" type="datetimeFigureOut">
              <a:rPr lang="de-DE" smtClean="0"/>
              <a:t>05.03.2024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4BD0FDB-FA00-4037-B8E3-CE6F0D2E7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46822F8-2B65-438F-84A2-66191249D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DDA7-7A2D-46B4-BF3C-8F190F9C7A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51671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8228A0-BFC6-4BCD-839F-A39A1A23D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0EBF8B5-3ABC-4730-A937-2F9F2AB45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F89CA-3F51-484B-9761-8EB3075EC957}" type="datetimeFigureOut">
              <a:rPr lang="de-DE" smtClean="0"/>
              <a:t>05.03.2024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791D5A4-2BFB-4D6C-9E1B-EB072AA8F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C5561AA-C904-46D8-A51D-A7B6A99C6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DDA7-7A2D-46B4-BF3C-8F190F9C7A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22489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DAB698E-3B31-47E5-B44F-C80CCFD51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F89CA-3F51-484B-9761-8EB3075EC957}" type="datetimeFigureOut">
              <a:rPr lang="de-DE" smtClean="0"/>
              <a:t>05.03.2024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B243B4A-461A-49EE-AAE1-4872A0EF0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4F99594-9653-4B14-94FB-1F731F43F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DDA7-7A2D-46B4-BF3C-8F190F9C7A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1087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CCBE-F6CF-44CD-BA3D-C9FA43D1E20F}" type="datetimeFigureOut">
              <a:rPr lang="de-DE" smtClean="0"/>
              <a:pPr/>
              <a:t>05.03.2024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7785D-245F-48CE-A948-C13699D16BE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0601860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B7A51D-841F-49F7-999D-7F5075740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9963FD-7C7D-46AA-BB7C-652DA5DCF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246F184-E57E-4D20-8497-40E8E20717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4227946-5141-4694-9852-90BCBB148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F89CA-3F51-484B-9761-8EB3075EC957}" type="datetimeFigureOut">
              <a:rPr lang="de-DE" smtClean="0"/>
              <a:t>05.03.2024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1DB290E-E4B2-4571-B38B-E151B6709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8A839EC-6A11-45B1-823C-D0E1D4393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DDA7-7A2D-46B4-BF3C-8F190F9C7A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27609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A9DA3C-2B15-4E21-8FCD-E271B2047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4791DE9-EA9A-41A6-B8CA-D3D5AEFAD7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4B8EF7C-4EA6-4EE7-BF65-5E867E8C47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DA49DBD-86EE-4810-9448-AE71938BB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F89CA-3F51-484B-9761-8EB3075EC957}" type="datetimeFigureOut">
              <a:rPr lang="de-DE" smtClean="0"/>
              <a:t>05.03.2024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C0BC83B-4886-48D4-A605-C2B6597C7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547C8F8-BAB0-46DD-94F4-784C8F78C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DDA7-7A2D-46B4-BF3C-8F190F9C7A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85782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E64455-2E9F-4E46-ACB5-9055A8321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3F95F47-2D09-45CB-903D-DF4B9B921B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35017E3-58C7-4AB4-B96A-1546008EB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F89CA-3F51-484B-9761-8EB3075EC957}" type="datetimeFigureOut">
              <a:rPr lang="de-DE" smtClean="0"/>
              <a:t>05.03.2024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107A18F-9CAA-4187-B5F5-35DABDCCB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8BE8F9-D762-4343-B3EB-4974661AD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DDA7-7A2D-46B4-BF3C-8F190F9C7A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79499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A4731BF-DD40-41F2-AFEA-1FDBECEC8F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455096D-B5E7-4F34-89E6-FA99758E5B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A478BC-A2A4-401B-8D6D-E3162205C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F89CA-3F51-484B-9761-8EB3075EC957}" type="datetimeFigureOut">
              <a:rPr lang="de-DE" smtClean="0"/>
              <a:t>05.03.2024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476D709-E0AF-4054-8D46-B719D7300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8D1C68B-B385-4F7A-85B6-5EFC6D195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DDA7-7A2D-46B4-BF3C-8F190F9C7A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60537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FFF1FD-EC4C-4361-8F8B-DAEAD76B0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E64EDE3-04B5-4C0E-8FB4-2F3AC8B08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F89CA-3F51-484B-9761-8EB3075EC957}" type="datetimeFigureOut">
              <a:rPr lang="de-DE" smtClean="0"/>
              <a:t>05.03.2024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B1166C0-691C-418C-A646-376D6F08F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40567F0-620D-4DC4-A53C-EA15FB23D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DDA7-7A2D-46B4-BF3C-8F190F9C7A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486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CCBE-F6CF-44CD-BA3D-C9FA43D1E20F}" type="datetimeFigureOut">
              <a:rPr lang="de-DE" smtClean="0"/>
              <a:pPr/>
              <a:t>05.03.2024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7785D-245F-48CE-A948-C13699D16BE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275233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CCBE-F6CF-44CD-BA3D-C9FA43D1E20F}" type="datetimeFigureOut">
              <a:rPr lang="de-DE" smtClean="0"/>
              <a:pPr/>
              <a:t>05.03.2024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7785D-245F-48CE-A948-C13699D16BE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047683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CCBE-F6CF-44CD-BA3D-C9FA43D1E20F}" type="datetimeFigureOut">
              <a:rPr lang="de-DE" smtClean="0"/>
              <a:pPr/>
              <a:t>05.03.2024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7785D-245F-48CE-A948-C13699D16BE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678743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CCBE-F6CF-44CD-BA3D-C9FA43D1E20F}" type="datetimeFigureOut">
              <a:rPr lang="de-DE" smtClean="0"/>
              <a:pPr/>
              <a:t>05.03.2024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7785D-245F-48CE-A948-C13699D16BE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399423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CCBE-F6CF-44CD-BA3D-C9FA43D1E20F}" type="datetimeFigureOut">
              <a:rPr lang="de-DE" smtClean="0"/>
              <a:pPr/>
              <a:t>05.03.2024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7785D-245F-48CE-A948-C13699D16BE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846464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CCBE-F6CF-44CD-BA3D-C9FA43D1E20F}" type="datetimeFigureOut">
              <a:rPr lang="de-DE" smtClean="0"/>
              <a:pPr/>
              <a:t>05.03.2024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7785D-245F-48CE-A948-C13699D16BE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90160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ECCBE-F6CF-44CD-BA3D-C9FA43D1E20F}" type="datetimeFigureOut">
              <a:rPr lang="de-DE" smtClean="0"/>
              <a:pPr/>
              <a:t>05.03.2024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7785D-245F-48CE-A948-C13699D16BE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7361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053286A-3372-AA55-9D0F-51AAE5E0F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62CF067-DE6B-F43D-1321-E1D7E7037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97E0D06-533F-CF12-BE49-0CC36C7E29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E56C2-6DB6-114A-B713-C73EB4F60E78}" type="datetimeFigureOut">
              <a:rPr lang="de-DE" smtClean="0"/>
              <a:t>05.03.2024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63B19B-89C6-BAF8-6831-69BA3A945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A660F-BFDF-F926-3642-F437421F3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995B0-F831-E04B-948D-45993A1E7C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1466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F52ED00-5D50-42FC-8869-E2F238F14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238D3F6-2EED-4E28-B18F-518BE0C53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567E72-9E3D-4CDC-8D04-0401C269B3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F89CA-3F51-484B-9761-8EB3075EC957}" type="datetimeFigureOut">
              <a:rPr lang="de-DE" smtClean="0"/>
              <a:t>05.03.2024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FCC9FD-385F-455D-A6CA-575252ACD9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189D82-CF76-44D1-8BF1-9401CF6E6B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1DDA7-7A2D-46B4-BF3C-8F190F9C7A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9422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7544" y="3429000"/>
            <a:ext cx="8208912" cy="2520920"/>
          </a:xfrm>
        </p:spPr>
        <p:txBody>
          <a:bodyPr>
            <a:normAutofit/>
          </a:bodyPr>
          <a:lstStyle/>
          <a:p>
            <a:r>
              <a:rPr lang="de-DE" sz="3600" b="1" dirty="0">
                <a:solidFill>
                  <a:schemeClr val="tx2"/>
                </a:solidFill>
                <a:latin typeface="Trebuchet MS" panose="020B0603020202020204" pitchFamily="34" charset="0"/>
              </a:rPr>
              <a:t>Herzlich willkommen zum </a:t>
            </a:r>
          </a:p>
          <a:p>
            <a:r>
              <a:rPr lang="de-DE" sz="3600" b="1" dirty="0">
                <a:solidFill>
                  <a:schemeClr val="tx2"/>
                </a:solidFill>
                <a:latin typeface="Trebuchet MS" panose="020B0603020202020204" pitchFamily="34" charset="0"/>
              </a:rPr>
              <a:t>Praxisanleiter*innen-Treffen</a:t>
            </a:r>
          </a:p>
          <a:p>
            <a:r>
              <a:rPr lang="de-DE" sz="3600" b="1" dirty="0">
                <a:solidFill>
                  <a:schemeClr val="tx2"/>
                </a:solidFill>
                <a:latin typeface="Trebuchet MS" panose="020B0603020202020204" pitchFamily="34" charset="0"/>
              </a:rPr>
              <a:t> der Berufsfachschule Pflege</a:t>
            </a:r>
          </a:p>
          <a:p>
            <a:endParaRPr lang="de-DE" sz="4400" b="1" dirty="0">
              <a:solidFill>
                <a:schemeClr val="tx2"/>
              </a:solidFill>
            </a:endParaRPr>
          </a:p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F4805C3-A671-4A6C-B4DC-FEEE87D374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290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62961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8F1B7F-866A-42ED-B680-806AAC126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7610"/>
          </a:xfrm>
        </p:spPr>
        <p:txBody>
          <a:bodyPr/>
          <a:lstStyle/>
          <a:p>
            <a:r>
              <a:rPr lang="de-DE" dirty="0">
                <a:latin typeface="Trebuchet MS" panose="020B0603020202020204" pitchFamily="34" charset="0"/>
              </a:rPr>
              <a:t>Praktische Ausbildung: Bewertung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1F498A77-B3A5-4BE4-BAF2-8F5B5C456C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5" y="1628800"/>
            <a:ext cx="7071488" cy="454816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74C0F95-3069-4B74-9623-7EEECD406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360" y="80768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98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8F1B7F-866A-42ED-B680-806AAC126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7610"/>
          </a:xfrm>
        </p:spPr>
        <p:txBody>
          <a:bodyPr/>
          <a:lstStyle/>
          <a:p>
            <a:r>
              <a:rPr lang="de-DE" dirty="0">
                <a:latin typeface="Trebuchet MS" panose="020B0603020202020204" pitchFamily="34" charset="0"/>
              </a:rPr>
              <a:t>Praktische Ausbildung: Bewertung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AECB5811-9CAE-4A01-9328-11E54E3F45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556792"/>
            <a:ext cx="6908810" cy="462017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614F324-4ED1-4260-A185-A69230547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360" y="80768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053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8F1B7F-866A-42ED-B680-806AAC126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7610"/>
          </a:xfrm>
        </p:spPr>
        <p:txBody>
          <a:bodyPr/>
          <a:lstStyle/>
          <a:p>
            <a:r>
              <a:rPr lang="de-DE" dirty="0">
                <a:latin typeface="Trebuchet MS" panose="020B0603020202020204" pitchFamily="34" charset="0"/>
              </a:rPr>
              <a:t>Praktische Ausbildung: Bewertung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17839B51-F2FC-4CD0-B64E-204286EAEB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8222" y="1196975"/>
            <a:ext cx="6607556" cy="497998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53C272E-2BE3-4D1B-80A1-144AEC358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360" y="80768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40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8F1B7F-866A-42ED-B680-806AAC126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7610"/>
          </a:xfrm>
        </p:spPr>
        <p:txBody>
          <a:bodyPr/>
          <a:lstStyle/>
          <a:p>
            <a:r>
              <a:rPr lang="de-DE" dirty="0">
                <a:latin typeface="Trebuchet MS" panose="020B0603020202020204" pitchFamily="34" charset="0"/>
              </a:rPr>
              <a:t>Praktische Ausbildung: Bewertung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A8E231A4-4514-4DD8-9409-58B1E3F10D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340768"/>
            <a:ext cx="7395297" cy="483619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3CF8394-3A0A-48CA-82B6-62873C196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360" y="80768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068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latin typeface="Trebuchet MS" panose="020B0603020202020204" pitchFamily="34" charset="0"/>
              </a:rPr>
              <a:t>„Wir sitzen alle im gleichen Boot“</a:t>
            </a:r>
          </a:p>
        </p:txBody>
      </p:sp>
      <p:pic>
        <p:nvPicPr>
          <p:cNvPr id="4" name="Inhaltsplatzhalter 3" descr="Bildergebnis für ziel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3369570" cy="3729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 descr="Bildergebnis für in einem Boot sitz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66114"/>
            <a:ext cx="4035152" cy="276085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/>
          <p:cNvSpPr txBox="1"/>
          <p:nvPr/>
        </p:nvSpPr>
        <p:spPr>
          <a:xfrm rot="20872967">
            <a:off x="978338" y="2112116"/>
            <a:ext cx="26642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Kompetente</a:t>
            </a:r>
          </a:p>
          <a:p>
            <a:endParaRPr lang="de-DE" sz="1000" b="1" dirty="0">
              <a:solidFill>
                <a:schemeClr val="bg1"/>
              </a:solidFill>
            </a:endParaRPr>
          </a:p>
          <a:p>
            <a:r>
              <a:rPr lang="de-DE" sz="2800" b="1" dirty="0">
                <a:solidFill>
                  <a:schemeClr val="bg1"/>
                </a:solidFill>
              </a:rPr>
              <a:t> Fachkraft </a:t>
            </a:r>
          </a:p>
        </p:txBody>
      </p:sp>
      <p:grpSp>
        <p:nvGrpSpPr>
          <p:cNvPr id="7" name="Gruppieren 6"/>
          <p:cNvGrpSpPr/>
          <p:nvPr/>
        </p:nvGrpSpPr>
        <p:grpSpPr>
          <a:xfrm rot="21394714">
            <a:off x="4170632" y="2283596"/>
            <a:ext cx="1409513" cy="1358249"/>
            <a:chOff x="2200847" y="0"/>
            <a:chExt cx="1422562" cy="1422562"/>
          </a:xfrm>
        </p:grpSpPr>
        <p:sp>
          <p:nvSpPr>
            <p:cNvPr id="8" name="Ellipse 7"/>
            <p:cNvSpPr/>
            <p:nvPr/>
          </p:nvSpPr>
          <p:spPr>
            <a:xfrm>
              <a:off x="2200847" y="0"/>
              <a:ext cx="1422562" cy="142256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9" name="Ellipse 4"/>
            <p:cNvSpPr/>
            <p:nvPr/>
          </p:nvSpPr>
          <p:spPr>
            <a:xfrm>
              <a:off x="2409176" y="208329"/>
              <a:ext cx="1005904" cy="10059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/>
                <a:t>Auszubildende*r</a:t>
              </a:r>
            </a:p>
          </p:txBody>
        </p:sp>
      </p:grpSp>
      <p:grpSp>
        <p:nvGrpSpPr>
          <p:cNvPr id="10" name="Gruppieren 9"/>
          <p:cNvGrpSpPr/>
          <p:nvPr/>
        </p:nvGrpSpPr>
        <p:grpSpPr>
          <a:xfrm rot="256818">
            <a:off x="6152948" y="2079392"/>
            <a:ext cx="1422562" cy="1422562"/>
            <a:chOff x="1156517" y="1861529"/>
            <a:chExt cx="1422562" cy="1422562"/>
          </a:xfrm>
        </p:grpSpPr>
        <p:sp>
          <p:nvSpPr>
            <p:cNvPr id="11" name="Ellipse 10"/>
            <p:cNvSpPr/>
            <p:nvPr/>
          </p:nvSpPr>
          <p:spPr>
            <a:xfrm>
              <a:off x="1156517" y="1861529"/>
              <a:ext cx="1422562" cy="142256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2" name="Ellipse 4"/>
            <p:cNvSpPr/>
            <p:nvPr/>
          </p:nvSpPr>
          <p:spPr>
            <a:xfrm>
              <a:off x="1346174" y="2057223"/>
              <a:ext cx="1005904" cy="10059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/>
                <a:t>Lehrkraft</a:t>
              </a:r>
            </a:p>
          </p:txBody>
        </p:sp>
      </p:grpSp>
      <p:grpSp>
        <p:nvGrpSpPr>
          <p:cNvPr id="13" name="Gruppieren 12"/>
          <p:cNvGrpSpPr/>
          <p:nvPr/>
        </p:nvGrpSpPr>
        <p:grpSpPr>
          <a:xfrm rot="287705">
            <a:off x="7149248" y="1586950"/>
            <a:ext cx="1422562" cy="1422562"/>
            <a:chOff x="3272240" y="1848894"/>
            <a:chExt cx="1422562" cy="1422562"/>
          </a:xfrm>
        </p:grpSpPr>
        <p:sp>
          <p:nvSpPr>
            <p:cNvPr id="14" name="Ellipse 13"/>
            <p:cNvSpPr/>
            <p:nvPr/>
          </p:nvSpPr>
          <p:spPr>
            <a:xfrm>
              <a:off x="3272240" y="1848894"/>
              <a:ext cx="1422562" cy="142256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5" name="Ellipse 4"/>
            <p:cNvSpPr/>
            <p:nvPr/>
          </p:nvSpPr>
          <p:spPr>
            <a:xfrm>
              <a:off x="3480569" y="2057223"/>
              <a:ext cx="1005904" cy="10059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/>
                <a:t>Ausbildungs-netzwerk</a:t>
              </a:r>
            </a:p>
          </p:txBody>
        </p:sp>
      </p:grpSp>
      <p:grpSp>
        <p:nvGrpSpPr>
          <p:cNvPr id="16" name="Gruppieren 15"/>
          <p:cNvGrpSpPr/>
          <p:nvPr/>
        </p:nvGrpSpPr>
        <p:grpSpPr>
          <a:xfrm rot="21426952">
            <a:off x="4980025" y="1338141"/>
            <a:ext cx="1422562" cy="1422562"/>
            <a:chOff x="1137845" y="1848894"/>
            <a:chExt cx="1422562" cy="1422562"/>
          </a:xfrm>
        </p:grpSpPr>
        <p:sp>
          <p:nvSpPr>
            <p:cNvPr id="17" name="Ellipse 16"/>
            <p:cNvSpPr/>
            <p:nvPr/>
          </p:nvSpPr>
          <p:spPr>
            <a:xfrm>
              <a:off x="1137845" y="1848894"/>
              <a:ext cx="1422562" cy="142256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8" name="Ellipse 4"/>
            <p:cNvSpPr/>
            <p:nvPr/>
          </p:nvSpPr>
          <p:spPr>
            <a:xfrm>
              <a:off x="1291477" y="2036117"/>
              <a:ext cx="1117423" cy="10059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dirty="0"/>
                <a:t>  Anleiter*in / 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/>
                <a:t>PDL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10775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1444972"/>
            <a:ext cx="7874000" cy="4432300"/>
          </a:xfrm>
          <a:prstGeom prst="rect">
            <a:avLst/>
          </a:prstGeom>
        </p:spPr>
      </p:pic>
      <p:pic>
        <p:nvPicPr>
          <p:cNvPr id="3" name="Grafik 1">
            <a:extLst>
              <a:ext uri="{FF2B5EF4-FFF2-40B4-BE49-F238E27FC236}">
                <a16:creationId xmlns:a16="http://schemas.microsoft.com/office/drawing/2014/main" id="{20D953E9-4E87-4CB3-A785-F68765218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159" y="6309320"/>
            <a:ext cx="2729682" cy="45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A79A3E1-3C92-4C04-9104-AA07CF14A1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360" y="80768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307263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75555" y="3423920"/>
            <a:ext cx="7792888" cy="2520920"/>
          </a:xfrm>
        </p:spPr>
        <p:txBody>
          <a:bodyPr>
            <a:normAutofit/>
          </a:bodyPr>
          <a:lstStyle/>
          <a:p>
            <a:r>
              <a:rPr lang="de-DE" sz="3600" b="1" dirty="0">
                <a:solidFill>
                  <a:schemeClr val="tx2"/>
                </a:solidFill>
                <a:latin typeface="Trebuchet MS" panose="020B0603020202020204" pitchFamily="34" charset="0"/>
              </a:rPr>
              <a:t>Vielen Dank für die</a:t>
            </a:r>
          </a:p>
          <a:p>
            <a:r>
              <a:rPr lang="de-DE" sz="3600" b="1" dirty="0">
                <a:solidFill>
                  <a:schemeClr val="tx2"/>
                </a:solidFill>
                <a:latin typeface="Trebuchet MS" panose="020B0603020202020204" pitchFamily="34" charset="0"/>
              </a:rPr>
              <a:t> Aufmerksamkeit und </a:t>
            </a:r>
          </a:p>
          <a:p>
            <a:r>
              <a:rPr lang="de-DE" sz="3600" b="1" dirty="0">
                <a:solidFill>
                  <a:schemeClr val="tx2"/>
                </a:solidFill>
                <a:latin typeface="Trebuchet MS" panose="020B0603020202020204" pitchFamily="34" charset="0"/>
              </a:rPr>
              <a:t>einen schönen Feierabend!</a:t>
            </a:r>
          </a:p>
          <a:p>
            <a:endParaRPr lang="de-DE" sz="4400" b="1" dirty="0">
              <a:solidFill>
                <a:schemeClr val="tx2"/>
              </a:solidFill>
            </a:endParaRPr>
          </a:p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F4805C3-A671-4A6C-B4DC-FEEE87D374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290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24839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69B93A5-9AF5-4715-B526-CC1CE7C8D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4868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de-DE" b="1" dirty="0">
                <a:solidFill>
                  <a:schemeClr val="tx2"/>
                </a:solidFill>
                <a:latin typeface="Trebuchet MS" panose="020B0603020202020204" pitchFamily="34" charset="0"/>
              </a:rPr>
              <a:t>Tagesordnung </a:t>
            </a:r>
            <a:r>
              <a:rPr lang="de-DE" sz="2400" b="1" dirty="0">
                <a:solidFill>
                  <a:srgbClr val="C00000"/>
                </a:solidFill>
                <a:latin typeface="Trebuchet MS" panose="020B0603020202020204" pitchFamily="34" charset="0"/>
              </a:rPr>
              <a:t>(geändert)</a:t>
            </a:r>
            <a:br>
              <a:rPr lang="de-DE" b="1" dirty="0">
                <a:solidFill>
                  <a:schemeClr val="tx2"/>
                </a:solidFill>
                <a:latin typeface="Trebuchet MS" panose="020B0603020202020204" pitchFamily="34" charset="0"/>
              </a:rPr>
            </a:br>
            <a:r>
              <a:rPr lang="de-DE" b="1" dirty="0">
                <a:solidFill>
                  <a:schemeClr val="tx2"/>
                </a:solidFill>
                <a:latin typeface="Trebuchet MS" panose="020B0603020202020204" pitchFamily="34" charset="0"/>
              </a:rPr>
              <a:t>Praxisanleiter*innen-Treffen Pflege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AEEABD5-EF52-4032-A2E8-B927C24AB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360" y="80768"/>
            <a:ext cx="1260000" cy="1260000"/>
          </a:xfrm>
          <a:prstGeom prst="rect">
            <a:avLst/>
          </a:prstGeom>
        </p:spPr>
      </p:pic>
      <p:pic>
        <p:nvPicPr>
          <p:cNvPr id="4" name="Grafik 1">
            <a:extLst>
              <a:ext uri="{FF2B5EF4-FFF2-40B4-BE49-F238E27FC236}">
                <a16:creationId xmlns:a16="http://schemas.microsoft.com/office/drawing/2014/main" id="{BAD371BC-1A2F-F237-4FED-495F5596C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159" y="6309320"/>
            <a:ext cx="2729682" cy="45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283FAC04-6F2D-4F82-B37D-3092669934FB}"/>
              </a:ext>
            </a:extLst>
          </p:cNvPr>
          <p:cNvSpPr txBox="1">
            <a:spLocks/>
          </p:cNvSpPr>
          <p:nvPr/>
        </p:nvSpPr>
        <p:spPr>
          <a:xfrm>
            <a:off x="628650" y="1945893"/>
            <a:ext cx="8191822" cy="43634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5000"/>
              </a:lnSpc>
              <a:spcBef>
                <a:spcPts val="720"/>
              </a:spcBef>
              <a:spcAft>
                <a:spcPts val="300"/>
              </a:spcAft>
              <a:buFont typeface="+mj-lt"/>
              <a:buAutoNum type="arabicPeriod"/>
            </a:pPr>
            <a:r>
              <a:rPr lang="de-DE" sz="2400" dirty="0">
                <a:latin typeface="+mj-lt"/>
                <a:ea typeface="Verdana" panose="020B0604030504040204" pitchFamily="34" charset="0"/>
                <a:cs typeface="Courier New"/>
              </a:rPr>
              <a:t>Begrüßung</a:t>
            </a:r>
            <a:endParaRPr lang="de-DE" sz="2400" dirty="0">
              <a:latin typeface="+mj-lt"/>
              <a:ea typeface="Verdana" panose="020B0604030504040204" pitchFamily="34" charset="0"/>
            </a:endParaRPr>
          </a:p>
          <a:p>
            <a:pPr marL="457200" indent="-457200">
              <a:lnSpc>
                <a:spcPct val="115000"/>
              </a:lnSpc>
              <a:spcBef>
                <a:spcPts val="720"/>
              </a:spcBef>
              <a:spcAft>
                <a:spcPts val="300"/>
              </a:spcAft>
              <a:buFont typeface="+mj-lt"/>
              <a:buAutoNum type="arabicPeriod"/>
            </a:pPr>
            <a:r>
              <a:rPr lang="de-DE" sz="2400" dirty="0">
                <a:latin typeface="+mj-lt"/>
                <a:ea typeface="Verdana" panose="020B0604030504040204" pitchFamily="34" charset="0"/>
                <a:cs typeface="Courier New"/>
              </a:rPr>
              <a:t>Informationen des Ausbildungsnetzwerks Pflege</a:t>
            </a:r>
          </a:p>
          <a:p>
            <a:pPr marL="457200" indent="-457200">
              <a:lnSpc>
                <a:spcPct val="115000"/>
              </a:lnSpc>
              <a:spcBef>
                <a:spcPts val="720"/>
              </a:spcBef>
              <a:spcAft>
                <a:spcPts val="300"/>
              </a:spcAft>
              <a:buFont typeface="+mj-lt"/>
              <a:buAutoNum type="arabicPeriod"/>
            </a:pPr>
            <a:r>
              <a:rPr lang="de-DE" sz="2400" dirty="0">
                <a:latin typeface="+mj-lt"/>
                <a:ea typeface="Verdana" panose="020B0604030504040204" pitchFamily="34" charset="0"/>
                <a:cs typeface="Courier New"/>
              </a:rPr>
              <a:t>Arbeitszeiten Praxis</a:t>
            </a:r>
          </a:p>
          <a:p>
            <a:pPr marL="457200" indent="-457200">
              <a:lnSpc>
                <a:spcPct val="115000"/>
              </a:lnSpc>
              <a:spcBef>
                <a:spcPts val="720"/>
              </a:spcBef>
              <a:spcAft>
                <a:spcPts val="300"/>
              </a:spcAft>
              <a:buFont typeface="+mj-lt"/>
              <a:buAutoNum type="arabicPeriod"/>
            </a:pPr>
            <a:r>
              <a:rPr lang="de-DE" sz="2400" dirty="0">
                <a:latin typeface="+mj-lt"/>
                <a:ea typeface="Verdana" panose="020B0604030504040204" pitchFamily="34" charset="0"/>
                <a:cs typeface="Courier New"/>
              </a:rPr>
              <a:t>Teilzeit-Ausbildung ab 01.04.2024</a:t>
            </a:r>
          </a:p>
          <a:p>
            <a:pPr marL="457200" indent="-457200">
              <a:lnSpc>
                <a:spcPct val="115000"/>
              </a:lnSpc>
              <a:spcBef>
                <a:spcPts val="720"/>
              </a:spcBef>
              <a:spcAft>
                <a:spcPts val="300"/>
              </a:spcAft>
              <a:buFont typeface="+mj-lt"/>
              <a:buAutoNum type="arabicPeriod"/>
            </a:pPr>
            <a:r>
              <a:rPr lang="de-DE" sz="2400" dirty="0">
                <a:latin typeface="+mj-lt"/>
                <a:ea typeface="Verdana" panose="020B0604030504040204" pitchFamily="34" charset="0"/>
                <a:cs typeface="Courier New"/>
              </a:rPr>
              <a:t>Austausch über mögliche Themen</a:t>
            </a:r>
          </a:p>
          <a:p>
            <a:pPr lvl="2" indent="-411163">
              <a:lnSpc>
                <a:spcPct val="115000"/>
              </a:lnSpc>
              <a:spcBef>
                <a:spcPts val="72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de-DE" sz="2400" dirty="0">
                <a:latin typeface="+mj-lt"/>
                <a:ea typeface="Verdana" panose="020B0604030504040204" pitchFamily="34" charset="0"/>
                <a:cs typeface="Courier New"/>
              </a:rPr>
              <a:t>Auszubildende mit Migrationshintergrund</a:t>
            </a:r>
          </a:p>
          <a:p>
            <a:pPr lvl="2" indent="-411163">
              <a:lnSpc>
                <a:spcPct val="115000"/>
              </a:lnSpc>
              <a:spcBef>
                <a:spcPts val="72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de-DE" sz="2400" dirty="0">
                <a:latin typeface="+mj-lt"/>
                <a:ea typeface="Verdana" panose="020B0604030504040204" pitchFamily="34" charset="0"/>
                <a:cs typeface="Courier New"/>
              </a:rPr>
              <a:t>praktische Ausbildung  (neuer Ablauf Praxisbesuche/ Prüfung)</a:t>
            </a:r>
          </a:p>
          <a:p>
            <a:pPr marL="514350" indent="-514350">
              <a:lnSpc>
                <a:spcPct val="115000"/>
              </a:lnSpc>
              <a:spcBef>
                <a:spcPts val="720"/>
              </a:spcBef>
              <a:spcAft>
                <a:spcPts val="300"/>
              </a:spcAft>
              <a:buFont typeface="+mj-lt"/>
              <a:buAutoNum type="arabicPeriod"/>
            </a:pPr>
            <a:r>
              <a:rPr lang="de-DE" sz="2400" dirty="0">
                <a:latin typeface="+mj-lt"/>
                <a:ea typeface="Verdana" panose="020B0604030504040204" pitchFamily="34" charset="0"/>
                <a:cs typeface="Courier New"/>
              </a:rPr>
              <a:t>Verschiedenes</a:t>
            </a:r>
          </a:p>
        </p:txBody>
      </p:sp>
    </p:spTree>
    <p:extLst>
      <p:ext uri="{BB962C8B-B14F-4D97-AF65-F5344CB8AC3E}">
        <p14:creationId xmlns:p14="http://schemas.microsoft.com/office/powerpoint/2010/main" val="1793025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69B93A5-9AF5-4715-B526-CC1CE7C8D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15000"/>
              </a:lnSpc>
              <a:spcBef>
                <a:spcPts val="720"/>
              </a:spcBef>
              <a:spcAft>
                <a:spcPts val="300"/>
              </a:spcAft>
            </a:pPr>
            <a:r>
              <a:rPr lang="de-DE" sz="3600" b="1" dirty="0">
                <a:solidFill>
                  <a:schemeClr val="tx2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/>
              </a:rPr>
              <a:t>Informationen des Ausbildungsnetzwerks Pflege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BBB2B79-74D3-4960-8B94-DAD6E617A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sz="28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de-DE" sz="2800" dirty="0">
                <a:latin typeface="+mj-lt"/>
              </a:rPr>
              <a:t>Azubis gewinnen</a:t>
            </a:r>
          </a:p>
          <a:p>
            <a:pPr>
              <a:lnSpc>
                <a:spcPct val="150000"/>
              </a:lnSpc>
            </a:pPr>
            <a:r>
              <a:rPr lang="de-DE" sz="2800" dirty="0">
                <a:latin typeface="+mj-lt"/>
              </a:rPr>
              <a:t>Aktuelle Veranstaltungen </a:t>
            </a:r>
          </a:p>
          <a:p>
            <a:pPr>
              <a:lnSpc>
                <a:spcPct val="150000"/>
              </a:lnSpc>
            </a:pPr>
            <a:r>
              <a:rPr lang="de-DE" sz="2800" dirty="0">
                <a:latin typeface="+mj-lt"/>
              </a:rPr>
              <a:t>24 Std. Update im „Klassenzimmer-Format“</a:t>
            </a:r>
          </a:p>
          <a:p>
            <a:pPr>
              <a:lnSpc>
                <a:spcPct val="150000"/>
              </a:lnSpc>
            </a:pPr>
            <a:r>
              <a:rPr lang="de-DE" sz="2800" dirty="0">
                <a:latin typeface="+mj-lt"/>
              </a:rPr>
              <a:t>Fehlzeiteneintrag in </a:t>
            </a:r>
            <a:r>
              <a:rPr lang="de-DE" sz="2800" dirty="0" err="1">
                <a:latin typeface="+mj-lt"/>
              </a:rPr>
              <a:t>TaraCare</a:t>
            </a:r>
            <a:endParaRPr lang="de-DE" sz="2800" dirty="0">
              <a:latin typeface="+mj-lt"/>
            </a:endParaRPr>
          </a:p>
          <a:p>
            <a:endParaRPr lang="de-DE" sz="2400" dirty="0">
              <a:latin typeface="+mj-lt"/>
            </a:endParaRP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283FAC04-6F2D-4F82-B37D-3092669934FB}"/>
              </a:ext>
            </a:extLst>
          </p:cNvPr>
          <p:cNvSpPr txBox="1">
            <a:spLocks/>
          </p:cNvSpPr>
          <p:nvPr/>
        </p:nvSpPr>
        <p:spPr>
          <a:xfrm>
            <a:off x="457200" y="1945893"/>
            <a:ext cx="8229600" cy="4363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lvl="2" indent="0">
              <a:lnSpc>
                <a:spcPct val="115000"/>
              </a:lnSpc>
              <a:spcBef>
                <a:spcPts val="720"/>
              </a:spcBef>
              <a:spcAft>
                <a:spcPts val="300"/>
              </a:spcAft>
              <a:buNone/>
            </a:pPr>
            <a:endParaRPr lang="de-DE" dirty="0">
              <a:latin typeface="Verdana" panose="020B0604030504040204" pitchFamily="34" charset="0"/>
              <a:ea typeface="Verdana" panose="020B0604030504040204" pitchFamily="34" charset="0"/>
              <a:cs typeface="Courier New"/>
            </a:endParaRPr>
          </a:p>
          <a:p>
            <a:pPr marL="685800" lvl="2" indent="0">
              <a:lnSpc>
                <a:spcPct val="115000"/>
              </a:lnSpc>
              <a:spcBef>
                <a:spcPts val="720"/>
              </a:spcBef>
              <a:spcAft>
                <a:spcPts val="300"/>
              </a:spcAft>
              <a:buNone/>
            </a:pPr>
            <a:endParaRPr lang="de-DE" dirty="0">
              <a:latin typeface="Verdana" panose="020B0604030504040204" pitchFamily="34" charset="0"/>
              <a:ea typeface="Verdana" panose="020B0604030504040204" pitchFamily="34" charset="0"/>
              <a:cs typeface="Courier New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CB5668D-4239-4DF9-B1E8-E9BB0C04E9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4482"/>
            <a:ext cx="1619672" cy="85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731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69B93A5-9AF5-4715-B526-CC1CE7C8D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600" b="1" dirty="0">
                <a:solidFill>
                  <a:schemeClr val="tx2"/>
                </a:solidFill>
                <a:latin typeface="Trebuchet MS" panose="020B0603020202020204" pitchFamily="34" charset="0"/>
              </a:rPr>
              <a:t>Arbeitszeiten Praxis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800" b="1" u="sng" dirty="0">
                <a:latin typeface="+mj-lt"/>
              </a:rPr>
              <a:t>Austausch über:</a:t>
            </a:r>
          </a:p>
          <a:p>
            <a:pPr marL="0" indent="0">
              <a:buNone/>
            </a:pPr>
            <a:endParaRPr lang="de-DE" sz="1000" dirty="0">
              <a:latin typeface="+mj-lt"/>
            </a:endParaRPr>
          </a:p>
          <a:p>
            <a:r>
              <a:rPr lang="de-DE" sz="2400" dirty="0">
                <a:latin typeface="+mj-lt"/>
              </a:rPr>
              <a:t>38,5 oder 40 Std./Woche ?</a:t>
            </a:r>
          </a:p>
          <a:p>
            <a:r>
              <a:rPr lang="de-DE" sz="2400" dirty="0">
                <a:latin typeface="+mj-lt"/>
              </a:rPr>
              <a:t>Wochenende?</a:t>
            </a:r>
          </a:p>
          <a:p>
            <a:r>
              <a:rPr lang="de-DE" sz="2400" dirty="0">
                <a:latin typeface="+mj-lt"/>
              </a:rPr>
              <a:t>Anrechnungsstunden Schüler?</a:t>
            </a:r>
          </a:p>
          <a:p>
            <a:r>
              <a:rPr lang="de-DE" sz="2400" dirty="0">
                <a:latin typeface="+mj-lt"/>
              </a:rPr>
              <a:t>Anrechnungsstunden Anleitung?</a:t>
            </a:r>
          </a:p>
          <a:p>
            <a:r>
              <a:rPr lang="de-DE" sz="2400" dirty="0">
                <a:latin typeface="+mj-lt"/>
              </a:rPr>
              <a:t>…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AEEABD5-EF52-4032-A2E8-B927C24AB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52" y="24751"/>
            <a:ext cx="1260000" cy="1260000"/>
          </a:xfrm>
          <a:prstGeom prst="rect">
            <a:avLst/>
          </a:prstGeom>
        </p:spPr>
      </p:pic>
      <p:pic>
        <p:nvPicPr>
          <p:cNvPr id="4" name="Grafik 1">
            <a:extLst>
              <a:ext uri="{FF2B5EF4-FFF2-40B4-BE49-F238E27FC236}">
                <a16:creationId xmlns:a16="http://schemas.microsoft.com/office/drawing/2014/main" id="{BAD371BC-1A2F-F237-4FED-495F5596C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159" y="6309320"/>
            <a:ext cx="2729682" cy="45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283FAC04-6F2D-4F82-B37D-3092669934FB}"/>
              </a:ext>
            </a:extLst>
          </p:cNvPr>
          <p:cNvSpPr txBox="1">
            <a:spLocks/>
          </p:cNvSpPr>
          <p:nvPr/>
        </p:nvSpPr>
        <p:spPr>
          <a:xfrm>
            <a:off x="628650" y="1945893"/>
            <a:ext cx="7886700" cy="4363427"/>
          </a:xfrm>
          <a:prstGeom prst="rect">
            <a:avLst/>
          </a:prstGeom>
        </p:spPr>
        <p:txBody>
          <a:bodyPr vert="horz" lIns="90000" tIns="45720" rIns="91440" bIns="45720" rtlCol="0" anchor="t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Bef>
                <a:spcPts val="72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endParaRPr lang="de-DE" sz="2400" dirty="0">
              <a:latin typeface="Trebuchet MS" panose="020B0603020202020204" pitchFamily="34" charset="0"/>
              <a:ea typeface="Verdana" panose="020B0604030504040204" pitchFamily="34" charset="0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139268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69B93A5-9AF5-4715-B526-CC1CE7C8D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4868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de-DE" b="1" dirty="0">
                <a:solidFill>
                  <a:schemeClr val="tx2"/>
                </a:solidFill>
                <a:latin typeface="Trebuchet MS" panose="020B0603020202020204" pitchFamily="34" charset="0"/>
              </a:rPr>
              <a:t>Teilzeit-Ausbildung ab 01.04.2024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AEEABD5-EF52-4032-A2E8-B927C24AB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360" y="80768"/>
            <a:ext cx="1260000" cy="1260000"/>
          </a:xfrm>
          <a:prstGeom prst="rect">
            <a:avLst/>
          </a:prstGeom>
        </p:spPr>
      </p:pic>
      <p:pic>
        <p:nvPicPr>
          <p:cNvPr id="4" name="Grafik 1">
            <a:extLst>
              <a:ext uri="{FF2B5EF4-FFF2-40B4-BE49-F238E27FC236}">
                <a16:creationId xmlns:a16="http://schemas.microsoft.com/office/drawing/2014/main" id="{BAD371BC-1A2F-F237-4FED-495F5596C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159" y="6309320"/>
            <a:ext cx="2729682" cy="45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283FAC04-6F2D-4F82-B37D-3092669934FB}"/>
              </a:ext>
            </a:extLst>
          </p:cNvPr>
          <p:cNvSpPr txBox="1">
            <a:spLocks/>
          </p:cNvSpPr>
          <p:nvPr/>
        </p:nvSpPr>
        <p:spPr>
          <a:xfrm>
            <a:off x="628650" y="1945893"/>
            <a:ext cx="7886700" cy="4363427"/>
          </a:xfrm>
          <a:prstGeom prst="rect">
            <a:avLst/>
          </a:prstGeom>
        </p:spPr>
        <p:txBody>
          <a:bodyPr vert="horz" lIns="90000" tIns="45720" rIns="91440" bIns="45720" rtlCol="0" anchor="t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088" indent="-446088">
              <a:lnSpc>
                <a:spcPct val="115000"/>
              </a:lnSpc>
              <a:spcBef>
                <a:spcPts val="720"/>
              </a:spcBef>
              <a:spcAft>
                <a:spcPts val="300"/>
              </a:spcAft>
            </a:pPr>
            <a:r>
              <a:rPr lang="de-DE" sz="2400" dirty="0">
                <a:latin typeface="+mj-lt"/>
                <a:ea typeface="Verdana"/>
                <a:cs typeface="Courier New"/>
              </a:rPr>
              <a:t>Teilzeit-Auszubildende beginnen </a:t>
            </a:r>
            <a:r>
              <a:rPr lang="de-DE" sz="2400" b="1" dirty="0">
                <a:latin typeface="+mj-lt"/>
                <a:ea typeface="Verdana"/>
                <a:cs typeface="Courier New"/>
              </a:rPr>
              <a:t>4 Monate </a:t>
            </a:r>
            <a:r>
              <a:rPr lang="de-DE" sz="2400" dirty="0">
                <a:latin typeface="+mj-lt"/>
                <a:ea typeface="Verdana"/>
                <a:cs typeface="Courier New"/>
              </a:rPr>
              <a:t>vor den Vollzeit-Auszubildenden.</a:t>
            </a:r>
          </a:p>
          <a:p>
            <a:pPr marL="446088" indent="-446088">
              <a:lnSpc>
                <a:spcPct val="115000"/>
              </a:lnSpc>
              <a:spcBef>
                <a:spcPts val="720"/>
              </a:spcBef>
              <a:spcAft>
                <a:spcPts val="300"/>
              </a:spcAft>
            </a:pPr>
            <a:r>
              <a:rPr lang="de-DE" sz="2400" dirty="0">
                <a:latin typeface="+mj-lt"/>
                <a:ea typeface="Verdana"/>
                <a:cs typeface="Courier New"/>
              </a:rPr>
              <a:t>Von </a:t>
            </a:r>
            <a:r>
              <a:rPr lang="de-DE" sz="2400" b="1" dirty="0">
                <a:latin typeface="+mj-lt"/>
                <a:ea typeface="Verdana"/>
                <a:cs typeface="Courier New"/>
              </a:rPr>
              <a:t>April – Juli </a:t>
            </a:r>
            <a:r>
              <a:rPr lang="de-DE" sz="2400" dirty="0">
                <a:latin typeface="+mj-lt"/>
                <a:ea typeface="Verdana"/>
                <a:cs typeface="Courier New"/>
              </a:rPr>
              <a:t>sind sie </a:t>
            </a:r>
            <a:r>
              <a:rPr lang="de-DE" sz="2400" b="1" dirty="0">
                <a:latin typeface="+mj-lt"/>
                <a:ea typeface="Verdana"/>
                <a:cs typeface="Courier New"/>
              </a:rPr>
              <a:t>im Betrieb</a:t>
            </a:r>
            <a:r>
              <a:rPr lang="de-DE" sz="2400" dirty="0">
                <a:latin typeface="+mj-lt"/>
                <a:ea typeface="Verdana"/>
                <a:cs typeface="Courier New"/>
              </a:rPr>
              <a:t>.</a:t>
            </a:r>
          </a:p>
          <a:p>
            <a:pPr marL="446088" indent="-446088">
              <a:lnSpc>
                <a:spcPct val="115000"/>
              </a:lnSpc>
              <a:spcBef>
                <a:spcPts val="720"/>
              </a:spcBef>
              <a:spcAft>
                <a:spcPts val="300"/>
              </a:spcAft>
            </a:pPr>
            <a:r>
              <a:rPr lang="de-DE" sz="2400" dirty="0">
                <a:latin typeface="+mj-lt"/>
                <a:ea typeface="Verdana"/>
                <a:cs typeface="Courier New"/>
              </a:rPr>
              <a:t>Dort arbeiten sie </a:t>
            </a:r>
            <a:r>
              <a:rPr lang="de-DE" sz="2400" b="1" dirty="0">
                <a:latin typeface="+mj-lt"/>
                <a:ea typeface="Verdana"/>
                <a:cs typeface="Courier New"/>
              </a:rPr>
              <a:t>6 Stunden am Tag</a:t>
            </a:r>
            <a:r>
              <a:rPr lang="de-DE" sz="2400" dirty="0">
                <a:latin typeface="+mj-lt"/>
                <a:ea typeface="Verdana"/>
                <a:cs typeface="Courier New"/>
              </a:rPr>
              <a:t>.</a:t>
            </a:r>
          </a:p>
          <a:p>
            <a:pPr marL="446088" indent="-446088">
              <a:lnSpc>
                <a:spcPct val="115000"/>
              </a:lnSpc>
              <a:spcBef>
                <a:spcPts val="720"/>
              </a:spcBef>
              <a:spcAft>
                <a:spcPts val="300"/>
              </a:spcAft>
            </a:pPr>
            <a:r>
              <a:rPr lang="de-DE" sz="2400" dirty="0">
                <a:latin typeface="+mj-lt"/>
                <a:ea typeface="Verdana"/>
                <a:cs typeface="Courier New"/>
              </a:rPr>
              <a:t>In den 4 Monaten werden die Auszubildenden </a:t>
            </a:r>
            <a:r>
              <a:rPr lang="de-DE" sz="2400" b="1" dirty="0">
                <a:latin typeface="+mj-lt"/>
                <a:ea typeface="Verdana"/>
                <a:cs typeface="Courier New"/>
              </a:rPr>
              <a:t>1x</a:t>
            </a:r>
            <a:r>
              <a:rPr lang="de-DE" sz="2400" dirty="0">
                <a:latin typeface="+mj-lt"/>
                <a:ea typeface="Verdana"/>
                <a:cs typeface="Courier New"/>
              </a:rPr>
              <a:t> </a:t>
            </a:r>
            <a:r>
              <a:rPr lang="de-DE" sz="2400" b="1" dirty="0">
                <a:latin typeface="+mj-lt"/>
                <a:ea typeface="Verdana"/>
                <a:cs typeface="Courier New"/>
              </a:rPr>
              <a:t>vonseiten der Schule</a:t>
            </a:r>
            <a:r>
              <a:rPr lang="de-DE" sz="2400" dirty="0">
                <a:latin typeface="+mj-lt"/>
                <a:ea typeface="Verdana"/>
                <a:cs typeface="Courier New"/>
              </a:rPr>
              <a:t> </a:t>
            </a:r>
            <a:r>
              <a:rPr lang="de-DE" sz="2400" b="1" dirty="0">
                <a:latin typeface="+mj-lt"/>
                <a:ea typeface="Verdana"/>
                <a:cs typeface="Courier New"/>
              </a:rPr>
              <a:t>betreut</a:t>
            </a:r>
            <a:r>
              <a:rPr lang="de-DE" sz="2400" dirty="0">
                <a:latin typeface="+mj-lt"/>
                <a:ea typeface="Verdana"/>
                <a:cs typeface="Courier New"/>
              </a:rPr>
              <a:t>.</a:t>
            </a:r>
            <a:endParaRPr lang="de-DE" sz="2400" dirty="0">
              <a:latin typeface="+mj-lt"/>
              <a:ea typeface="Verdana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8785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69B93A5-9AF5-4715-B526-CC1CE7C8D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b="1" dirty="0">
                <a:solidFill>
                  <a:schemeClr val="tx2"/>
                </a:solidFill>
                <a:latin typeface="Trebuchet MS" panose="020B0603020202020204" pitchFamily="34" charset="0"/>
              </a:rPr>
              <a:t>Austausch über mögliche Themen 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8B8FE89-F727-4A7C-9A63-7FC651C69D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4121007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Bef>
                <a:spcPts val="720"/>
              </a:spcBef>
              <a:spcAft>
                <a:spcPts val="300"/>
              </a:spcAft>
              <a:buNone/>
            </a:pPr>
            <a:endParaRPr lang="de-DE" sz="800" dirty="0">
              <a:latin typeface="Trebuchet MS"/>
              <a:ea typeface="Verdana"/>
              <a:cs typeface="Courier New"/>
            </a:endParaRPr>
          </a:p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AEEABD5-EF52-4032-A2E8-B927C24AB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360" y="80768"/>
            <a:ext cx="1260000" cy="1260000"/>
          </a:xfrm>
          <a:prstGeom prst="rect">
            <a:avLst/>
          </a:prstGeom>
        </p:spPr>
      </p:pic>
      <p:pic>
        <p:nvPicPr>
          <p:cNvPr id="4" name="Grafik 1">
            <a:extLst>
              <a:ext uri="{FF2B5EF4-FFF2-40B4-BE49-F238E27FC236}">
                <a16:creationId xmlns:a16="http://schemas.microsoft.com/office/drawing/2014/main" id="{BAD371BC-1A2F-F237-4FED-495F5596C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159" y="6309320"/>
            <a:ext cx="2729682" cy="45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C66DB5FB-F40F-463C-8057-18F7B16D23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49656" y="2041649"/>
            <a:ext cx="4068584" cy="2827511"/>
          </a:xfrm>
        </p:spPr>
        <p:txBody>
          <a:bodyPr>
            <a:normAutofit/>
          </a:bodyPr>
          <a:lstStyle/>
          <a:p>
            <a:pPr lvl="1" indent="-411163">
              <a:lnSpc>
                <a:spcPct val="115000"/>
              </a:lnSpc>
              <a:spcBef>
                <a:spcPts val="72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de-DE" sz="2700" dirty="0">
                <a:latin typeface="+mj-lt"/>
                <a:ea typeface="Verdana" panose="020B0604030504040204" pitchFamily="34" charset="0"/>
                <a:cs typeface="Courier New"/>
              </a:rPr>
              <a:t>Auszubildende mit Migrationshintergrund</a:t>
            </a:r>
          </a:p>
          <a:p>
            <a:pPr lvl="1" indent="-411163">
              <a:lnSpc>
                <a:spcPct val="115000"/>
              </a:lnSpc>
              <a:spcBef>
                <a:spcPts val="72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de-DE" sz="2800" dirty="0">
                <a:latin typeface="+mj-lt"/>
                <a:ea typeface="Verdana" panose="020B0604030504040204" pitchFamily="34" charset="0"/>
                <a:cs typeface="Courier New"/>
              </a:rPr>
              <a:t>praktische Ausbildung / Prüfung</a:t>
            </a:r>
          </a:p>
          <a:p>
            <a:pPr lvl="1" indent="-411163">
              <a:lnSpc>
                <a:spcPct val="115000"/>
              </a:lnSpc>
              <a:spcBef>
                <a:spcPts val="72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endParaRPr lang="de-DE" sz="2700" dirty="0">
              <a:ea typeface="Verdana" panose="020B0604030504040204" pitchFamily="34" charset="0"/>
              <a:cs typeface="Courier New"/>
            </a:endParaRPr>
          </a:p>
          <a:p>
            <a:pPr>
              <a:lnSpc>
                <a:spcPct val="115000"/>
              </a:lnSpc>
              <a:spcBef>
                <a:spcPts val="72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endParaRPr lang="de-DE" sz="1200" b="1" dirty="0">
              <a:latin typeface="+mj-lt"/>
              <a:ea typeface="Verdana"/>
              <a:cs typeface="Courier New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F0410FE3-31A7-447C-ABFC-401FE1F3BA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21" y="1844824"/>
            <a:ext cx="4399695" cy="293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72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Praktische Ausbildung: Bewertung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42C4EF7D-15EA-4F97-AC16-4CC6544C0F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825625"/>
            <a:ext cx="7327726" cy="435133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B357A54-C834-486B-A98C-43264284D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360" y="80768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20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8F1B7F-866A-42ED-B680-806AAC126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7610"/>
          </a:xfrm>
        </p:spPr>
        <p:txBody>
          <a:bodyPr/>
          <a:lstStyle/>
          <a:p>
            <a:r>
              <a:rPr lang="de-DE" dirty="0">
                <a:latin typeface="Trebuchet MS" panose="020B0603020202020204" pitchFamily="34" charset="0"/>
              </a:rPr>
              <a:t>Praktische Ausbildung: Bewertung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F20CEE2A-E8E4-4470-8E21-7F1FDC5F1D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0529" y="1196975"/>
            <a:ext cx="7722941" cy="497998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3905883-B159-4E8D-A94A-E0E251090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360" y="80768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12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8F1B7F-866A-42ED-B680-806AAC126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7610"/>
          </a:xfrm>
        </p:spPr>
        <p:txBody>
          <a:bodyPr/>
          <a:lstStyle/>
          <a:p>
            <a:r>
              <a:rPr lang="de-DE" dirty="0">
                <a:latin typeface="Trebuchet MS" panose="020B0603020202020204" pitchFamily="34" charset="0"/>
              </a:rPr>
              <a:t>Praktische Ausbildung: Bewertung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EB04D26A-3D9A-49AF-AA9D-9487E888FD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484784"/>
            <a:ext cx="7098641" cy="469217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3043BB0-2AEB-455E-8113-194298937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360" y="80768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017862"/>
      </p:ext>
    </p:extLst>
  </p:cSld>
  <p:clrMapOvr>
    <a:masterClrMapping/>
  </p:clrMapOvr>
</p:sld>
</file>

<file path=ppt/theme/theme1.xml><?xml version="1.0" encoding="utf-8"?>
<a:theme xmlns:a="http://schemas.openxmlformats.org/drawingml/2006/main" name="Mentorentreffen FSP 18-19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Mentorentreffen FSP 18-19</Template>
  <TotalTime>0</TotalTime>
  <Words>202</Words>
  <Application>Microsoft Office PowerPoint</Application>
  <PresentationFormat>Bildschirmpräsentation (4:3)</PresentationFormat>
  <Paragraphs>55</Paragraphs>
  <Slides>16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Trebuchet MS</vt:lpstr>
      <vt:lpstr>Verdana</vt:lpstr>
      <vt:lpstr>Mentorentreffen FSP 18-19</vt:lpstr>
      <vt:lpstr>Office</vt:lpstr>
      <vt:lpstr>Benutzerdefiniertes Design</vt:lpstr>
      <vt:lpstr>PowerPoint-Präsentation</vt:lpstr>
      <vt:lpstr>Tagesordnung (geändert) Praxisanleiter*innen-Treffen Pflege</vt:lpstr>
      <vt:lpstr>Informationen des Ausbildungsnetzwerks Pflege</vt:lpstr>
      <vt:lpstr>Arbeitszeiten Praxis</vt:lpstr>
      <vt:lpstr>Teilzeit-Ausbildung ab 01.04.2024</vt:lpstr>
      <vt:lpstr>Austausch über mögliche Themen </vt:lpstr>
      <vt:lpstr>Praktische Ausbildung: Bewertung</vt:lpstr>
      <vt:lpstr>Praktische Ausbildung: Bewertung</vt:lpstr>
      <vt:lpstr>Praktische Ausbildung: Bewertung</vt:lpstr>
      <vt:lpstr>Praktische Ausbildung: Bewertung</vt:lpstr>
      <vt:lpstr>Praktische Ausbildung: Bewertung</vt:lpstr>
      <vt:lpstr>Praktische Ausbildung: Bewertung</vt:lpstr>
      <vt:lpstr>Praktische Ausbildung: Bewertung</vt:lpstr>
      <vt:lpstr>„Wir sitzen alle im gleichen Boot“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Frank Feli</dc:creator>
  <cp:lastModifiedBy>Nina Stelle</cp:lastModifiedBy>
  <cp:revision>51</cp:revision>
  <cp:lastPrinted>2024-03-05T13:45:31Z</cp:lastPrinted>
  <dcterms:created xsi:type="dcterms:W3CDTF">2019-03-06T18:37:06Z</dcterms:created>
  <dcterms:modified xsi:type="dcterms:W3CDTF">2024-03-05T13:52:09Z</dcterms:modified>
</cp:coreProperties>
</file>